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4" r:id="rId1"/>
  </p:sldMasterIdLst>
  <p:handoutMasterIdLst>
    <p:handoutMasterId r:id="rId29"/>
  </p:handoutMasterIdLst>
  <p:sldIdLst>
    <p:sldId id="275" r:id="rId2"/>
    <p:sldId id="396" r:id="rId3"/>
    <p:sldId id="456" r:id="rId4"/>
    <p:sldId id="457" r:id="rId5"/>
    <p:sldId id="445" r:id="rId6"/>
    <p:sldId id="449" r:id="rId7"/>
    <p:sldId id="448" r:id="rId8"/>
    <p:sldId id="399" r:id="rId9"/>
    <p:sldId id="400" r:id="rId10"/>
    <p:sldId id="401" r:id="rId11"/>
    <p:sldId id="402" r:id="rId12"/>
    <p:sldId id="346" r:id="rId13"/>
    <p:sldId id="367" r:id="rId14"/>
    <p:sldId id="420" r:id="rId15"/>
    <p:sldId id="438" r:id="rId16"/>
    <p:sldId id="439" r:id="rId17"/>
    <p:sldId id="440" r:id="rId18"/>
    <p:sldId id="441" r:id="rId19"/>
    <p:sldId id="453" r:id="rId20"/>
    <p:sldId id="423" r:id="rId21"/>
    <p:sldId id="426" r:id="rId22"/>
    <p:sldId id="429" r:id="rId23"/>
    <p:sldId id="384" r:id="rId24"/>
    <p:sldId id="343" r:id="rId25"/>
    <p:sldId id="339" r:id="rId26"/>
    <p:sldId id="340" r:id="rId27"/>
    <p:sldId id="303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808000"/>
    <a:srgbClr val="436943"/>
    <a:srgbClr val="866600"/>
    <a:srgbClr val="FF6600"/>
    <a:srgbClr val="853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518332692108972E-2"/>
          <c:y val="0.1103814427900208"/>
          <c:w val="0.9100377787209647"/>
          <c:h val="0.45706230454035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уведомлений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январь-ноябрь 2018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467968"/>
        <c:axId val="54486144"/>
        <c:axId val="0"/>
      </c:bar3DChart>
      <c:catAx>
        <c:axId val="5446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486144"/>
        <c:crosses val="autoZero"/>
        <c:auto val="1"/>
        <c:lblAlgn val="ctr"/>
        <c:lblOffset val="100"/>
        <c:noMultiLvlLbl val="0"/>
      </c:catAx>
      <c:valAx>
        <c:axId val="54486144"/>
        <c:scaling>
          <c:orientation val="minMax"/>
          <c:max val="10"/>
          <c:min val="0"/>
        </c:scaling>
        <c:delete val="0"/>
        <c:axPos val="l"/>
        <c:majorGridlines/>
        <c:numFmt formatCode="#,##0;\-#,##0" sourceLinked="0"/>
        <c:majorTickMark val="out"/>
        <c:minorTickMark val="none"/>
        <c:tickLblPos val="nextTo"/>
        <c:crossAx val="54467968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1542969584576075"/>
          <c:y val="0.78473979909547187"/>
          <c:w val="0.32379168890545834"/>
          <c:h val="6.2359146854216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9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527272471477339E-2"/>
          <c:y val="4.9885081932326027E-2"/>
          <c:w val="0.9063058741291341"/>
          <c:h val="0.43158106700801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обращений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январь-ноябрь 2018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991168"/>
        <c:axId val="113115136"/>
        <c:axId val="0"/>
      </c:bar3DChart>
      <c:catAx>
        <c:axId val="6199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115136"/>
        <c:crosses val="autoZero"/>
        <c:auto val="1"/>
        <c:lblAlgn val="ctr"/>
        <c:lblOffset val="100"/>
        <c:noMultiLvlLbl val="0"/>
      </c:catAx>
      <c:valAx>
        <c:axId val="113115136"/>
        <c:scaling>
          <c:orientation val="minMax"/>
          <c:max val="10"/>
          <c:min val="0"/>
        </c:scaling>
        <c:delete val="0"/>
        <c:axPos val="l"/>
        <c:majorGridlines/>
        <c:numFmt formatCode="#,##0;\-#,##0" sourceLinked="0"/>
        <c:majorTickMark val="out"/>
        <c:minorTickMark val="none"/>
        <c:tickLblPos val="nextTo"/>
        <c:crossAx val="61991168"/>
        <c:crosses val="autoZero"/>
        <c:crossBetween val="between"/>
        <c:majorUnit val="1"/>
        <c:minorUnit val="1"/>
      </c:valAx>
      <c:spPr>
        <a:noFill/>
        <a:ln w="23064">
          <a:noFill/>
        </a:ln>
      </c:spPr>
    </c:plotArea>
    <c:legend>
      <c:legendPos val="r"/>
      <c:layout>
        <c:manualLayout>
          <c:xMode val="edge"/>
          <c:yMode val="edge"/>
          <c:x val="0.65353450353118636"/>
          <c:y val="0.91523536922749527"/>
          <c:w val="0.33770701229070499"/>
          <c:h val="6.682634603107044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31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C2DD8-2F7C-4548-8503-D6C70C3B30F6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0307FC-E876-49B1-B374-F966920D6BEC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Взяточничество, принятие подарков для ускорения решения проблемы</a:t>
          </a:r>
        </a:p>
      </dgm:t>
    </dgm:pt>
    <dgm:pt modelId="{EC0DA2E1-C92F-4FF6-A88D-8C6D3C7E9D85}" type="parTrans" cxnId="{7083FFBD-4331-41DE-B74A-699051A88942}">
      <dgm:prSet/>
      <dgm:spPr/>
      <dgm:t>
        <a:bodyPr/>
        <a:lstStyle/>
        <a:p>
          <a:endParaRPr lang="ru-RU"/>
        </a:p>
      </dgm:t>
    </dgm:pt>
    <dgm:pt modelId="{BA523C48-1CB6-4CE8-9981-472A7C55B584}" type="sibTrans" cxnId="{7083FFBD-4331-41DE-B74A-699051A88942}">
      <dgm:prSet/>
      <dgm:spPr/>
      <dgm:t>
        <a:bodyPr/>
        <a:lstStyle/>
        <a:p>
          <a:endParaRPr lang="ru-RU"/>
        </a:p>
      </dgm:t>
    </dgm:pt>
    <dgm:pt modelId="{D991FA8F-4B76-485B-BC4C-D3B9687B5BCC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Растрата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5A9CE80-43FF-46A3-B01F-C6B1ED76D88D}" type="parTrans" cxnId="{5DC2CD41-869C-457F-B4F0-2D1F6D19B8F7}">
      <dgm:prSet/>
      <dgm:spPr/>
      <dgm:t>
        <a:bodyPr/>
        <a:lstStyle/>
        <a:p>
          <a:endParaRPr lang="ru-RU"/>
        </a:p>
      </dgm:t>
    </dgm:pt>
    <dgm:pt modelId="{EA1CE1B7-2A4E-4E44-AEED-18AD53D8F504}" type="sibTrans" cxnId="{5DC2CD41-869C-457F-B4F0-2D1F6D19B8F7}">
      <dgm:prSet/>
      <dgm:spPr/>
      <dgm:t>
        <a:bodyPr/>
        <a:lstStyle/>
        <a:p>
          <a:endParaRPr lang="ru-RU"/>
        </a:p>
      </dgm:t>
    </dgm:pt>
    <dgm:pt modelId="{EC47B1C2-1719-4FE7-847C-F176B8CE3E19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Мошенничество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49406D8-543D-404D-92EC-B80413213AEB}" type="parTrans" cxnId="{E4CA88B2-2972-469B-A0EF-F44BBE361C09}">
      <dgm:prSet/>
      <dgm:spPr/>
      <dgm:t>
        <a:bodyPr/>
        <a:lstStyle/>
        <a:p>
          <a:endParaRPr lang="ru-RU"/>
        </a:p>
      </dgm:t>
    </dgm:pt>
    <dgm:pt modelId="{15FE735B-65E2-4F77-9FD3-E7E5462873A1}" type="sibTrans" cxnId="{E4CA88B2-2972-469B-A0EF-F44BBE361C09}">
      <dgm:prSet/>
      <dgm:spPr/>
      <dgm:t>
        <a:bodyPr/>
        <a:lstStyle/>
        <a:p>
          <a:endParaRPr lang="ru-RU"/>
        </a:p>
      </dgm:t>
    </dgm:pt>
    <dgm:pt modelId="{D484CD8D-D1DD-4209-A881-F433410D2E3B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Вымогательство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1D6BB1-138D-45A9-ABCE-6E86A1C8FDB3}" type="parTrans" cxnId="{FBDA2011-6030-4264-A247-23C7BDE491C2}">
      <dgm:prSet/>
      <dgm:spPr/>
      <dgm:t>
        <a:bodyPr/>
        <a:lstStyle/>
        <a:p>
          <a:endParaRPr lang="ru-RU"/>
        </a:p>
      </dgm:t>
    </dgm:pt>
    <dgm:pt modelId="{7BABC8C2-A346-4795-9685-3BB07F0BDB88}" type="sibTrans" cxnId="{FBDA2011-6030-4264-A247-23C7BDE491C2}">
      <dgm:prSet/>
      <dgm:spPr/>
      <dgm:t>
        <a:bodyPr/>
        <a:lstStyle/>
        <a:p>
          <a:endParaRPr lang="ru-RU"/>
        </a:p>
      </dgm:t>
    </dgm:pt>
    <dgm:pt modelId="{9529C354-442D-4BCC-BA32-601F947417FE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Злоупотребление правом на рассмотрение, произвол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14D6D2-888C-436D-BF96-18B4F246992F}" type="parTrans" cxnId="{78A28EB0-CD19-449E-918E-E247E1FC5230}">
      <dgm:prSet/>
      <dgm:spPr/>
      <dgm:t>
        <a:bodyPr/>
        <a:lstStyle/>
        <a:p>
          <a:endParaRPr lang="ru-RU"/>
        </a:p>
      </dgm:t>
    </dgm:pt>
    <dgm:pt modelId="{678A8A88-EAC0-4B48-8492-1395707C57FB}" type="sibTrans" cxnId="{78A28EB0-CD19-449E-918E-E247E1FC5230}">
      <dgm:prSet/>
      <dgm:spPr/>
      <dgm:t>
        <a:bodyPr/>
        <a:lstStyle/>
        <a:p>
          <a:endParaRPr lang="ru-RU"/>
        </a:p>
      </dgm:t>
    </dgm:pt>
    <dgm:pt modelId="{A791F673-017D-4589-8811-8C138CFE0963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Использование конфликта интересов Незаконные операции с ценными бумагами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E2248F6-6A84-479F-8DEA-C3A28886A19D}" type="parTrans" cxnId="{6893B42D-9D4C-452F-8E33-BE64448C7601}">
      <dgm:prSet/>
      <dgm:spPr/>
      <dgm:t>
        <a:bodyPr/>
        <a:lstStyle/>
        <a:p>
          <a:endParaRPr lang="ru-RU"/>
        </a:p>
      </dgm:t>
    </dgm:pt>
    <dgm:pt modelId="{6972A4BF-9A48-41AB-ABCA-DC641785D0E7}" type="sibTrans" cxnId="{6893B42D-9D4C-452F-8E33-BE64448C7601}">
      <dgm:prSet/>
      <dgm:spPr/>
      <dgm:t>
        <a:bodyPr/>
        <a:lstStyle/>
        <a:p>
          <a:endParaRPr lang="ru-RU"/>
        </a:p>
      </dgm:t>
    </dgm:pt>
    <dgm:pt modelId="{14253452-5087-460B-9DF8-0760B098476C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Получение незаконного пособия, льготы или незаконного вознаграждения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1061EE-A16E-4D20-9B93-AA0C843CE06B}" type="parTrans" cxnId="{F783ABB9-B956-47B5-866B-B95C45757F45}">
      <dgm:prSet/>
      <dgm:spPr/>
      <dgm:t>
        <a:bodyPr/>
        <a:lstStyle/>
        <a:p>
          <a:endParaRPr lang="ru-RU"/>
        </a:p>
      </dgm:t>
    </dgm:pt>
    <dgm:pt modelId="{8E20724A-8CD4-43D1-ACBA-FD758D58BC6A}" type="sibTrans" cxnId="{F783ABB9-B956-47B5-866B-B95C45757F45}">
      <dgm:prSet/>
      <dgm:spPr/>
      <dgm:t>
        <a:bodyPr/>
        <a:lstStyle/>
        <a:p>
          <a:endParaRPr lang="ru-RU"/>
        </a:p>
      </dgm:t>
    </dgm:pt>
    <dgm:pt modelId="{696E4CC2-94D4-4264-8492-4C388544B1E5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Незаконные пожертвования и вклады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825D59D-45EE-47B3-9929-1CCAEA02F4F6}" type="parTrans" cxnId="{0EF25BFC-258A-4C7F-B97A-9B713C5BBEEF}">
      <dgm:prSet/>
      <dgm:spPr/>
      <dgm:t>
        <a:bodyPr/>
        <a:lstStyle/>
        <a:p>
          <a:endParaRPr lang="ru-RU"/>
        </a:p>
      </dgm:t>
    </dgm:pt>
    <dgm:pt modelId="{F158DFB7-DD2D-49D0-B079-45E78A8077D8}" type="sibTrans" cxnId="{0EF25BFC-258A-4C7F-B97A-9B713C5BBEEF}">
      <dgm:prSet/>
      <dgm:spPr/>
      <dgm:t>
        <a:bodyPr/>
        <a:lstStyle/>
        <a:p>
          <a:endParaRPr lang="ru-RU"/>
        </a:p>
      </dgm:t>
    </dgm:pt>
    <dgm:pt modelId="{5EEB93CB-6FF3-4874-A75D-62F9658F4E60}" type="pres">
      <dgm:prSet presAssocID="{898C2DD8-2F7C-4548-8503-D6C70C3B30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FB79C7-9CE1-4258-AA87-FDB2833CE8A8}" type="pres">
      <dgm:prSet presAssocID="{9C0307FC-E876-49B1-B374-F966920D6BE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3F13C-9C4A-4D31-BB9F-7DFB9DA5D2F3}" type="pres">
      <dgm:prSet presAssocID="{BA523C48-1CB6-4CE8-9981-472A7C55B584}" presName="sibTrans" presStyleCnt="0"/>
      <dgm:spPr/>
    </dgm:pt>
    <dgm:pt modelId="{5A4F35DF-5C8D-479F-8FA3-8F683726FB09}" type="pres">
      <dgm:prSet presAssocID="{D991FA8F-4B76-485B-BC4C-D3B9687B5BC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F5E55-E7B7-4865-AF26-DBF2F404F3D8}" type="pres">
      <dgm:prSet presAssocID="{EA1CE1B7-2A4E-4E44-AEED-18AD53D8F504}" presName="sibTrans" presStyleCnt="0"/>
      <dgm:spPr/>
    </dgm:pt>
    <dgm:pt modelId="{207F38F4-A08B-48B4-92EF-7C5F01FD8C80}" type="pres">
      <dgm:prSet presAssocID="{EC47B1C2-1719-4FE7-847C-F176B8CE3E1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C0F96-5A69-4707-87EB-79640CB264DD}" type="pres">
      <dgm:prSet presAssocID="{15FE735B-65E2-4F77-9FD3-E7E5462873A1}" presName="sibTrans" presStyleCnt="0"/>
      <dgm:spPr/>
    </dgm:pt>
    <dgm:pt modelId="{96F81E05-FAE3-4DE3-ACF1-E0FA241714AB}" type="pres">
      <dgm:prSet presAssocID="{D484CD8D-D1DD-4209-A881-F433410D2E3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30447-B264-4386-9722-46FD03FE4C13}" type="pres">
      <dgm:prSet presAssocID="{7BABC8C2-A346-4795-9685-3BB07F0BDB88}" presName="sibTrans" presStyleCnt="0"/>
      <dgm:spPr/>
    </dgm:pt>
    <dgm:pt modelId="{C9298260-C65A-4AB9-925E-E2022835CAAF}" type="pres">
      <dgm:prSet presAssocID="{9529C354-442D-4BCC-BA32-601F947417F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B3E98-0CB3-4962-A1ED-F814AFEBA32D}" type="pres">
      <dgm:prSet presAssocID="{678A8A88-EAC0-4B48-8492-1395707C57FB}" presName="sibTrans" presStyleCnt="0"/>
      <dgm:spPr/>
    </dgm:pt>
    <dgm:pt modelId="{B3EA97BB-ED6C-4C6B-AE8A-854D0C538E34}" type="pres">
      <dgm:prSet presAssocID="{A791F673-017D-4589-8811-8C138CFE096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B6510-4D9E-4B97-B06F-C8C628193802}" type="pres">
      <dgm:prSet presAssocID="{6972A4BF-9A48-41AB-ABCA-DC641785D0E7}" presName="sibTrans" presStyleCnt="0"/>
      <dgm:spPr/>
    </dgm:pt>
    <dgm:pt modelId="{5012D63E-CC53-4285-B621-ACCCB7E89D54}" type="pres">
      <dgm:prSet presAssocID="{14253452-5087-460B-9DF8-0760B098476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B7A8B-0458-47BD-A67F-E460050A8E9D}" type="pres">
      <dgm:prSet presAssocID="{8E20724A-8CD4-43D1-ACBA-FD758D58BC6A}" presName="sibTrans" presStyleCnt="0"/>
      <dgm:spPr/>
    </dgm:pt>
    <dgm:pt modelId="{96718DA2-E8D5-4E43-96B2-05D521D6A2C5}" type="pres">
      <dgm:prSet presAssocID="{696E4CC2-94D4-4264-8492-4C388544B1E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93B42D-9D4C-452F-8E33-BE64448C7601}" srcId="{898C2DD8-2F7C-4548-8503-D6C70C3B30F6}" destId="{A791F673-017D-4589-8811-8C138CFE0963}" srcOrd="5" destOrd="0" parTransId="{BE2248F6-6A84-479F-8DEA-C3A28886A19D}" sibTransId="{6972A4BF-9A48-41AB-ABCA-DC641785D0E7}"/>
    <dgm:cxn modelId="{FCFA91ED-4909-4A89-B60B-A99EC22ECE81}" type="presOf" srcId="{D484CD8D-D1DD-4209-A881-F433410D2E3B}" destId="{96F81E05-FAE3-4DE3-ACF1-E0FA241714AB}" srcOrd="0" destOrd="0" presId="urn:microsoft.com/office/officeart/2005/8/layout/default#1"/>
    <dgm:cxn modelId="{D17221AB-E669-4B3D-B3CC-270389FDC21C}" type="presOf" srcId="{D991FA8F-4B76-485B-BC4C-D3B9687B5BCC}" destId="{5A4F35DF-5C8D-479F-8FA3-8F683726FB09}" srcOrd="0" destOrd="0" presId="urn:microsoft.com/office/officeart/2005/8/layout/default#1"/>
    <dgm:cxn modelId="{E4CA88B2-2972-469B-A0EF-F44BBE361C09}" srcId="{898C2DD8-2F7C-4548-8503-D6C70C3B30F6}" destId="{EC47B1C2-1719-4FE7-847C-F176B8CE3E19}" srcOrd="2" destOrd="0" parTransId="{749406D8-543D-404D-92EC-B80413213AEB}" sibTransId="{15FE735B-65E2-4F77-9FD3-E7E5462873A1}"/>
    <dgm:cxn modelId="{78A28EB0-CD19-449E-918E-E247E1FC5230}" srcId="{898C2DD8-2F7C-4548-8503-D6C70C3B30F6}" destId="{9529C354-442D-4BCC-BA32-601F947417FE}" srcOrd="4" destOrd="0" parTransId="{9A14D6D2-888C-436D-BF96-18B4F246992F}" sibTransId="{678A8A88-EAC0-4B48-8492-1395707C57FB}"/>
    <dgm:cxn modelId="{88631AC5-936E-47B6-9A7F-CDEAFFBAA7AE}" type="presOf" srcId="{9C0307FC-E876-49B1-B374-F966920D6BEC}" destId="{B1FB79C7-9CE1-4258-AA87-FDB2833CE8A8}" srcOrd="0" destOrd="0" presId="urn:microsoft.com/office/officeart/2005/8/layout/default#1"/>
    <dgm:cxn modelId="{D3679683-AC07-440E-AB5A-FEAD4B9352F5}" type="presOf" srcId="{EC47B1C2-1719-4FE7-847C-F176B8CE3E19}" destId="{207F38F4-A08B-48B4-92EF-7C5F01FD8C80}" srcOrd="0" destOrd="0" presId="urn:microsoft.com/office/officeart/2005/8/layout/default#1"/>
    <dgm:cxn modelId="{FBDA2011-6030-4264-A247-23C7BDE491C2}" srcId="{898C2DD8-2F7C-4548-8503-D6C70C3B30F6}" destId="{D484CD8D-D1DD-4209-A881-F433410D2E3B}" srcOrd="3" destOrd="0" parTransId="{1D1D6BB1-138D-45A9-ABCE-6E86A1C8FDB3}" sibTransId="{7BABC8C2-A346-4795-9685-3BB07F0BDB88}"/>
    <dgm:cxn modelId="{FECBFC46-16A0-4612-A0B1-465823CD95E2}" type="presOf" srcId="{9529C354-442D-4BCC-BA32-601F947417FE}" destId="{C9298260-C65A-4AB9-925E-E2022835CAAF}" srcOrd="0" destOrd="0" presId="urn:microsoft.com/office/officeart/2005/8/layout/default#1"/>
    <dgm:cxn modelId="{0EF25BFC-258A-4C7F-B97A-9B713C5BBEEF}" srcId="{898C2DD8-2F7C-4548-8503-D6C70C3B30F6}" destId="{696E4CC2-94D4-4264-8492-4C388544B1E5}" srcOrd="7" destOrd="0" parTransId="{6825D59D-45EE-47B3-9929-1CCAEA02F4F6}" sibTransId="{F158DFB7-DD2D-49D0-B079-45E78A8077D8}"/>
    <dgm:cxn modelId="{F783ABB9-B956-47B5-866B-B95C45757F45}" srcId="{898C2DD8-2F7C-4548-8503-D6C70C3B30F6}" destId="{14253452-5087-460B-9DF8-0760B098476C}" srcOrd="6" destOrd="0" parTransId="{1F1061EE-A16E-4D20-9B93-AA0C843CE06B}" sibTransId="{8E20724A-8CD4-43D1-ACBA-FD758D58BC6A}"/>
    <dgm:cxn modelId="{82637C67-4AB8-42C1-B71D-F5E43D584AC2}" type="presOf" srcId="{898C2DD8-2F7C-4548-8503-D6C70C3B30F6}" destId="{5EEB93CB-6FF3-4874-A75D-62F9658F4E60}" srcOrd="0" destOrd="0" presId="urn:microsoft.com/office/officeart/2005/8/layout/default#1"/>
    <dgm:cxn modelId="{5DC2CD41-869C-457F-B4F0-2D1F6D19B8F7}" srcId="{898C2DD8-2F7C-4548-8503-D6C70C3B30F6}" destId="{D991FA8F-4B76-485B-BC4C-D3B9687B5BCC}" srcOrd="1" destOrd="0" parTransId="{95A9CE80-43FF-46A3-B01F-C6B1ED76D88D}" sibTransId="{EA1CE1B7-2A4E-4E44-AEED-18AD53D8F504}"/>
    <dgm:cxn modelId="{4AEAE0E0-3B8C-4475-93F7-EB1392D4ACDF}" type="presOf" srcId="{14253452-5087-460B-9DF8-0760B098476C}" destId="{5012D63E-CC53-4285-B621-ACCCB7E89D54}" srcOrd="0" destOrd="0" presId="urn:microsoft.com/office/officeart/2005/8/layout/default#1"/>
    <dgm:cxn modelId="{9569C1F7-E304-4BAD-B406-940C954BA318}" type="presOf" srcId="{A791F673-017D-4589-8811-8C138CFE0963}" destId="{B3EA97BB-ED6C-4C6B-AE8A-854D0C538E34}" srcOrd="0" destOrd="0" presId="urn:microsoft.com/office/officeart/2005/8/layout/default#1"/>
    <dgm:cxn modelId="{32BCD84A-185E-4C7E-BAA8-2205294DE26D}" type="presOf" srcId="{696E4CC2-94D4-4264-8492-4C388544B1E5}" destId="{96718DA2-E8D5-4E43-96B2-05D521D6A2C5}" srcOrd="0" destOrd="0" presId="urn:microsoft.com/office/officeart/2005/8/layout/default#1"/>
    <dgm:cxn modelId="{7083FFBD-4331-41DE-B74A-699051A88942}" srcId="{898C2DD8-2F7C-4548-8503-D6C70C3B30F6}" destId="{9C0307FC-E876-49B1-B374-F966920D6BEC}" srcOrd="0" destOrd="0" parTransId="{EC0DA2E1-C92F-4FF6-A88D-8C6D3C7E9D85}" sibTransId="{BA523C48-1CB6-4CE8-9981-472A7C55B584}"/>
    <dgm:cxn modelId="{9689D24F-659A-4167-B8DD-7F60B79C95A8}" type="presParOf" srcId="{5EEB93CB-6FF3-4874-A75D-62F9658F4E60}" destId="{B1FB79C7-9CE1-4258-AA87-FDB2833CE8A8}" srcOrd="0" destOrd="0" presId="urn:microsoft.com/office/officeart/2005/8/layout/default#1"/>
    <dgm:cxn modelId="{FBCBF168-78C0-432B-9D13-74E788BF78BA}" type="presParOf" srcId="{5EEB93CB-6FF3-4874-A75D-62F9658F4E60}" destId="{F783F13C-9C4A-4D31-BB9F-7DFB9DA5D2F3}" srcOrd="1" destOrd="0" presId="urn:microsoft.com/office/officeart/2005/8/layout/default#1"/>
    <dgm:cxn modelId="{77090860-9EC2-4086-8F20-6DA86077595B}" type="presParOf" srcId="{5EEB93CB-6FF3-4874-A75D-62F9658F4E60}" destId="{5A4F35DF-5C8D-479F-8FA3-8F683726FB09}" srcOrd="2" destOrd="0" presId="urn:microsoft.com/office/officeart/2005/8/layout/default#1"/>
    <dgm:cxn modelId="{F01FB2E2-6B6F-4F9B-918F-DFE5C8D9EDD8}" type="presParOf" srcId="{5EEB93CB-6FF3-4874-A75D-62F9658F4E60}" destId="{DADF5E55-E7B7-4865-AF26-DBF2F404F3D8}" srcOrd="3" destOrd="0" presId="urn:microsoft.com/office/officeart/2005/8/layout/default#1"/>
    <dgm:cxn modelId="{7D2A11A6-9F4E-4812-B1E2-8398634941E3}" type="presParOf" srcId="{5EEB93CB-6FF3-4874-A75D-62F9658F4E60}" destId="{207F38F4-A08B-48B4-92EF-7C5F01FD8C80}" srcOrd="4" destOrd="0" presId="urn:microsoft.com/office/officeart/2005/8/layout/default#1"/>
    <dgm:cxn modelId="{D206DBBE-456C-44AA-90DD-7BB3F20E649B}" type="presParOf" srcId="{5EEB93CB-6FF3-4874-A75D-62F9658F4E60}" destId="{7ABC0F96-5A69-4707-87EB-79640CB264DD}" srcOrd="5" destOrd="0" presId="urn:microsoft.com/office/officeart/2005/8/layout/default#1"/>
    <dgm:cxn modelId="{FDA155E2-C57D-49C6-9D21-9076C07245A1}" type="presParOf" srcId="{5EEB93CB-6FF3-4874-A75D-62F9658F4E60}" destId="{96F81E05-FAE3-4DE3-ACF1-E0FA241714AB}" srcOrd="6" destOrd="0" presId="urn:microsoft.com/office/officeart/2005/8/layout/default#1"/>
    <dgm:cxn modelId="{4A88E6F0-7C35-47A2-8311-ECE4A4A6CE9C}" type="presParOf" srcId="{5EEB93CB-6FF3-4874-A75D-62F9658F4E60}" destId="{AEC30447-B264-4386-9722-46FD03FE4C13}" srcOrd="7" destOrd="0" presId="urn:microsoft.com/office/officeart/2005/8/layout/default#1"/>
    <dgm:cxn modelId="{C8624D49-9EB7-43F2-81DB-87529E004683}" type="presParOf" srcId="{5EEB93CB-6FF3-4874-A75D-62F9658F4E60}" destId="{C9298260-C65A-4AB9-925E-E2022835CAAF}" srcOrd="8" destOrd="0" presId="urn:microsoft.com/office/officeart/2005/8/layout/default#1"/>
    <dgm:cxn modelId="{FD8B3024-509C-4BE8-B126-46F0F56C23D8}" type="presParOf" srcId="{5EEB93CB-6FF3-4874-A75D-62F9658F4E60}" destId="{8E4B3E98-0CB3-4962-A1ED-F814AFEBA32D}" srcOrd="9" destOrd="0" presId="urn:microsoft.com/office/officeart/2005/8/layout/default#1"/>
    <dgm:cxn modelId="{20E76F3A-40CC-4254-9200-0DC3B0A6FC1C}" type="presParOf" srcId="{5EEB93CB-6FF3-4874-A75D-62F9658F4E60}" destId="{B3EA97BB-ED6C-4C6B-AE8A-854D0C538E34}" srcOrd="10" destOrd="0" presId="urn:microsoft.com/office/officeart/2005/8/layout/default#1"/>
    <dgm:cxn modelId="{5E97EA77-77CB-4D62-94A7-8B2AD3506C7A}" type="presParOf" srcId="{5EEB93CB-6FF3-4874-A75D-62F9658F4E60}" destId="{8B7B6510-4D9E-4B97-B06F-C8C628193802}" srcOrd="11" destOrd="0" presId="urn:microsoft.com/office/officeart/2005/8/layout/default#1"/>
    <dgm:cxn modelId="{6B08B0AE-1003-4D41-8620-B2C65AE81D09}" type="presParOf" srcId="{5EEB93CB-6FF3-4874-A75D-62F9658F4E60}" destId="{5012D63E-CC53-4285-B621-ACCCB7E89D54}" srcOrd="12" destOrd="0" presId="urn:microsoft.com/office/officeart/2005/8/layout/default#1"/>
    <dgm:cxn modelId="{9B5A7E50-8682-43AE-844C-60B1D34E6326}" type="presParOf" srcId="{5EEB93CB-6FF3-4874-A75D-62F9658F4E60}" destId="{53AB7A8B-0458-47BD-A67F-E460050A8E9D}" srcOrd="13" destOrd="0" presId="urn:microsoft.com/office/officeart/2005/8/layout/default#1"/>
    <dgm:cxn modelId="{5DB00C17-98FF-4F1E-8DFD-2A911D9E0F9E}" type="presParOf" srcId="{5EEB93CB-6FF3-4874-A75D-62F9658F4E60}" destId="{96718DA2-E8D5-4E43-96B2-05D521D6A2C5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6B43B-E1AA-4109-BDD4-511EE19D213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7A4055-E4EE-45CF-A435-DA5E6C7AF451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Фамилия, имя, отчество государственного гражданского служащего, заполняющего уведомление, его должность, структурное подразделение Уральского МТУ по надзору за ЯРБ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Ростехнадзора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23944A-0953-4D13-A370-6ADB9021A4DD}" type="parTrans" cxnId="{0A0D8032-2183-4ECD-B40D-9FC7E0EE44A7}">
      <dgm:prSet/>
      <dgm:spPr/>
      <dgm:t>
        <a:bodyPr/>
        <a:lstStyle/>
        <a:p>
          <a:endParaRPr lang="ru-RU" sz="1200"/>
        </a:p>
      </dgm:t>
    </dgm:pt>
    <dgm:pt modelId="{C3B64955-294D-470D-9D1B-19FA6EF668F2}" type="sibTrans" cxnId="{0A0D8032-2183-4ECD-B40D-9FC7E0EE44A7}">
      <dgm:prSet custT="1"/>
      <dgm:spPr/>
      <dgm:t>
        <a:bodyPr/>
        <a:lstStyle/>
        <a:p>
          <a:endParaRPr lang="ru-RU" sz="1200"/>
        </a:p>
      </dgm:t>
    </dgm:pt>
    <dgm:pt modelId="{525B0736-32A9-4DB4-AC02-D266A3801ACB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 известные сведения о физическом лице, склоняющего к правонарушению (фамилия, имя, отчество, должность и т.д.).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F5C645-C64A-4263-B293-CC12D4E8AE66}" type="parTrans" cxnId="{74916E6B-7372-416E-A005-22A9CCDB412B}">
      <dgm:prSet/>
      <dgm:spPr/>
      <dgm:t>
        <a:bodyPr/>
        <a:lstStyle/>
        <a:p>
          <a:endParaRPr lang="ru-RU" sz="1200"/>
        </a:p>
      </dgm:t>
    </dgm:pt>
    <dgm:pt modelId="{3A332AF3-6F7F-46A6-BE4E-C8846EF61FD0}" type="sibTrans" cxnId="{74916E6B-7372-416E-A005-22A9CCDB412B}">
      <dgm:prSet custT="1"/>
      <dgm:spPr/>
      <dgm:t>
        <a:bodyPr/>
        <a:lstStyle/>
        <a:p>
          <a:endParaRPr lang="ru-RU" sz="1200"/>
        </a:p>
      </dgm:t>
    </dgm:pt>
    <dgm:pt modelId="{8A3ADF72-C7EE-4CB4-87F1-CAC8802E6D0A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Сущность предполагаемого правонарушения (злоупотребление должностными полномочиями, нецелевое расходование бюджетных средств, превышение должностных полномочий, присвоение полномочий должностного лица, незаконное участие в предпринимательской деятельности, получение взятки, дача взятки, служебный подлог и т.д.).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3381F6-A64F-49F6-A5E3-C5F3DCAD320C}" type="parTrans" cxnId="{E6C61F4B-BD25-4BFD-9F75-84052CCA94CE}">
      <dgm:prSet/>
      <dgm:spPr/>
      <dgm:t>
        <a:bodyPr/>
        <a:lstStyle/>
        <a:p>
          <a:endParaRPr lang="ru-RU" sz="1200"/>
        </a:p>
      </dgm:t>
    </dgm:pt>
    <dgm:pt modelId="{0640F569-9F4E-490F-8FD2-EF457232620D}" type="sibTrans" cxnId="{E6C61F4B-BD25-4BFD-9F75-84052CCA94CE}">
      <dgm:prSet custT="1"/>
      <dgm:spPr/>
      <dgm:t>
        <a:bodyPr/>
        <a:lstStyle/>
        <a:p>
          <a:endParaRPr lang="ru-RU" sz="1200"/>
        </a:p>
      </dgm:t>
    </dgm:pt>
    <dgm:pt modelId="{3D23A031-0019-4B11-94F4-06CD6F56EE9A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Время, дата склонения к правонарушению.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DDDDF9-F920-4B3C-8067-D11248323734}" type="parTrans" cxnId="{E5EA7BA1-184D-447F-9677-DAA75C16E9FA}">
      <dgm:prSet/>
      <dgm:spPr/>
      <dgm:t>
        <a:bodyPr/>
        <a:lstStyle/>
        <a:p>
          <a:endParaRPr lang="ru-RU" sz="1200"/>
        </a:p>
      </dgm:t>
    </dgm:pt>
    <dgm:pt modelId="{7B281872-85A8-4267-9C2C-BB2D245E221D}" type="sibTrans" cxnId="{E5EA7BA1-184D-447F-9677-DAA75C16E9FA}">
      <dgm:prSet custT="1"/>
      <dgm:spPr/>
      <dgm:t>
        <a:bodyPr/>
        <a:lstStyle/>
        <a:p>
          <a:endParaRPr lang="ru-RU" sz="1200"/>
        </a:p>
      </dgm:t>
    </dgm:pt>
    <dgm:pt modelId="{AEC80B66-89DA-42E7-83FA-32690445C6AC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Место склонения к правонарушению.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45DC4E-8E5B-4C07-9AA4-4DC3B7F2C96E}" type="parTrans" cxnId="{8E66C6B5-5FC9-4156-87B3-DD1B7ECB0A51}">
      <dgm:prSet/>
      <dgm:spPr/>
      <dgm:t>
        <a:bodyPr/>
        <a:lstStyle/>
        <a:p>
          <a:endParaRPr lang="ru-RU" sz="1200"/>
        </a:p>
      </dgm:t>
    </dgm:pt>
    <dgm:pt modelId="{F1F526C3-82B5-4522-AB1E-2F971F520F85}" type="sibTrans" cxnId="{8E66C6B5-5FC9-4156-87B3-DD1B7ECB0A51}">
      <dgm:prSet/>
      <dgm:spPr/>
      <dgm:t>
        <a:bodyPr/>
        <a:lstStyle/>
        <a:p>
          <a:endParaRPr lang="ru-RU" sz="1200"/>
        </a:p>
      </dgm:t>
    </dgm:pt>
    <dgm:pt modelId="{8BA25046-A6A7-419D-8851-E532D01935DA}" type="pres">
      <dgm:prSet presAssocID="{51E6B43B-E1AA-4109-BDD4-511EE19D213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6CB0B-0E76-4139-AC11-C17F54CC4F85}" type="pres">
      <dgm:prSet presAssocID="{FA7A4055-E4EE-45CF-A435-DA5E6C7AF451}" presName="node" presStyleLbl="node1" presStyleIdx="0" presStyleCnt="5" custScaleX="286962" custScaleY="204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5340D-5189-4808-9120-938CFDFD55A7}" type="pres">
      <dgm:prSet presAssocID="{C3B64955-294D-470D-9D1B-19FA6EF668F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996D452-F9E9-478D-9720-BD3F2810E828}" type="pres">
      <dgm:prSet presAssocID="{C3B64955-294D-470D-9D1B-19FA6EF668F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F4EBD71-86D6-453D-822E-2C2224595569}" type="pres">
      <dgm:prSet presAssocID="{525B0736-32A9-4DB4-AC02-D266A3801ACB}" presName="node" presStyleLbl="node1" presStyleIdx="1" presStyleCnt="5" custScaleX="286962" custScaleY="130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72DE2-BB7C-4DD0-BF8C-AB7E472D7EAB}" type="pres">
      <dgm:prSet presAssocID="{3A332AF3-6F7F-46A6-BE4E-C8846EF61FD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7EE9634-BEB1-47A4-ACF0-92380F3B7B00}" type="pres">
      <dgm:prSet presAssocID="{3A332AF3-6F7F-46A6-BE4E-C8846EF61FD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FF7B84E-6027-4C4A-B0AA-1BC6FA9C41BE}" type="pres">
      <dgm:prSet presAssocID="{8A3ADF72-C7EE-4CB4-87F1-CAC8802E6D0A}" presName="node" presStyleLbl="node1" presStyleIdx="2" presStyleCnt="5" custScaleX="286962" custScaleY="317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89F8-C364-4900-B5A2-A3D4EC7696CE}" type="pres">
      <dgm:prSet presAssocID="{0640F569-9F4E-490F-8FD2-EF457232620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8F60580-B5CC-4882-A52A-01C072C24B13}" type="pres">
      <dgm:prSet presAssocID="{0640F569-9F4E-490F-8FD2-EF457232620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73F8A23-4B70-4C66-832E-751CB15F6AB4}" type="pres">
      <dgm:prSet presAssocID="{3D23A031-0019-4B11-94F4-06CD6F56EE9A}" presName="node" presStyleLbl="node1" presStyleIdx="3" presStyleCnt="5" custScaleX="286962" custScaleY="29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6CB90-5AD2-4D9E-82CD-6B82053CADB7}" type="pres">
      <dgm:prSet presAssocID="{7B281872-85A8-4267-9C2C-BB2D245E221D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558515C-D5E9-4953-8F9A-4BA41B5E7869}" type="pres">
      <dgm:prSet presAssocID="{7B281872-85A8-4267-9C2C-BB2D245E221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7A6B841-7597-4AF2-B518-7B110CB3D1D8}" type="pres">
      <dgm:prSet presAssocID="{AEC80B66-89DA-42E7-83FA-32690445C6AC}" presName="node" presStyleLbl="node1" presStyleIdx="4" presStyleCnt="5" custScaleX="286962" custScaleY="36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3E001E-B268-4A02-9559-1C94C254C1EF}" type="presOf" srcId="{C3B64955-294D-470D-9D1B-19FA6EF668F2}" destId="{F695340D-5189-4808-9120-938CFDFD55A7}" srcOrd="0" destOrd="0" presId="urn:microsoft.com/office/officeart/2005/8/layout/process2"/>
    <dgm:cxn modelId="{8E66C6B5-5FC9-4156-87B3-DD1B7ECB0A51}" srcId="{51E6B43B-E1AA-4109-BDD4-511EE19D2136}" destId="{AEC80B66-89DA-42E7-83FA-32690445C6AC}" srcOrd="4" destOrd="0" parTransId="{8145DC4E-8E5B-4C07-9AA4-4DC3B7F2C96E}" sibTransId="{F1F526C3-82B5-4522-AB1E-2F971F520F85}"/>
    <dgm:cxn modelId="{621A21EA-9C33-4DAC-8469-A717055958CE}" type="presOf" srcId="{AEC80B66-89DA-42E7-83FA-32690445C6AC}" destId="{D7A6B841-7597-4AF2-B518-7B110CB3D1D8}" srcOrd="0" destOrd="0" presId="urn:microsoft.com/office/officeart/2005/8/layout/process2"/>
    <dgm:cxn modelId="{37968543-7AFE-4056-81A8-2336F32B8F60}" type="presOf" srcId="{3A332AF3-6F7F-46A6-BE4E-C8846EF61FD0}" destId="{9C372DE2-BB7C-4DD0-BF8C-AB7E472D7EAB}" srcOrd="0" destOrd="0" presId="urn:microsoft.com/office/officeart/2005/8/layout/process2"/>
    <dgm:cxn modelId="{E5EA7BA1-184D-447F-9677-DAA75C16E9FA}" srcId="{51E6B43B-E1AA-4109-BDD4-511EE19D2136}" destId="{3D23A031-0019-4B11-94F4-06CD6F56EE9A}" srcOrd="3" destOrd="0" parTransId="{45DDDDF9-F920-4B3C-8067-D11248323734}" sibTransId="{7B281872-85A8-4267-9C2C-BB2D245E221D}"/>
    <dgm:cxn modelId="{85001D0D-1DA0-48BA-B068-87012F384541}" type="presOf" srcId="{7B281872-85A8-4267-9C2C-BB2D245E221D}" destId="{5558515C-D5E9-4953-8F9A-4BA41B5E7869}" srcOrd="1" destOrd="0" presId="urn:microsoft.com/office/officeart/2005/8/layout/process2"/>
    <dgm:cxn modelId="{75E4C37B-8FC3-4F47-8328-D41D620D2945}" type="presOf" srcId="{FA7A4055-E4EE-45CF-A435-DA5E6C7AF451}" destId="{9E76CB0B-0E76-4139-AC11-C17F54CC4F85}" srcOrd="0" destOrd="0" presId="urn:microsoft.com/office/officeart/2005/8/layout/process2"/>
    <dgm:cxn modelId="{3C35F7AB-51BC-423F-8CEA-8B2959D65F47}" type="presOf" srcId="{525B0736-32A9-4DB4-AC02-D266A3801ACB}" destId="{1F4EBD71-86D6-453D-822E-2C2224595569}" srcOrd="0" destOrd="0" presId="urn:microsoft.com/office/officeart/2005/8/layout/process2"/>
    <dgm:cxn modelId="{74916E6B-7372-416E-A005-22A9CCDB412B}" srcId="{51E6B43B-E1AA-4109-BDD4-511EE19D2136}" destId="{525B0736-32A9-4DB4-AC02-D266A3801ACB}" srcOrd="1" destOrd="0" parTransId="{34F5C645-C64A-4263-B293-CC12D4E8AE66}" sibTransId="{3A332AF3-6F7F-46A6-BE4E-C8846EF61FD0}"/>
    <dgm:cxn modelId="{BA41BFCF-89EC-4ABF-8071-9CA4F634B260}" type="presOf" srcId="{C3B64955-294D-470D-9D1B-19FA6EF668F2}" destId="{2996D452-F9E9-478D-9720-BD3F2810E828}" srcOrd="1" destOrd="0" presId="urn:microsoft.com/office/officeart/2005/8/layout/process2"/>
    <dgm:cxn modelId="{0A0D8032-2183-4ECD-B40D-9FC7E0EE44A7}" srcId="{51E6B43B-E1AA-4109-BDD4-511EE19D2136}" destId="{FA7A4055-E4EE-45CF-A435-DA5E6C7AF451}" srcOrd="0" destOrd="0" parTransId="{D323944A-0953-4D13-A370-6ADB9021A4DD}" sibTransId="{C3B64955-294D-470D-9D1B-19FA6EF668F2}"/>
    <dgm:cxn modelId="{7938B25E-F6C4-4370-92D3-4A62ED928BEB}" type="presOf" srcId="{7B281872-85A8-4267-9C2C-BB2D245E221D}" destId="{6AF6CB90-5AD2-4D9E-82CD-6B82053CADB7}" srcOrd="0" destOrd="0" presId="urn:microsoft.com/office/officeart/2005/8/layout/process2"/>
    <dgm:cxn modelId="{FB480FBC-5455-4515-A244-8CD20AD9DC64}" type="presOf" srcId="{0640F569-9F4E-490F-8FD2-EF457232620D}" destId="{48F60580-B5CC-4882-A52A-01C072C24B13}" srcOrd="1" destOrd="0" presId="urn:microsoft.com/office/officeart/2005/8/layout/process2"/>
    <dgm:cxn modelId="{48A257B0-67CB-4A91-9077-82B08CB08DC2}" type="presOf" srcId="{3D23A031-0019-4B11-94F4-06CD6F56EE9A}" destId="{073F8A23-4B70-4C66-832E-751CB15F6AB4}" srcOrd="0" destOrd="0" presId="urn:microsoft.com/office/officeart/2005/8/layout/process2"/>
    <dgm:cxn modelId="{6DB2F0F2-44DB-4FC7-8613-D6ACA9EDFC5F}" type="presOf" srcId="{51E6B43B-E1AA-4109-BDD4-511EE19D2136}" destId="{8BA25046-A6A7-419D-8851-E532D01935DA}" srcOrd="0" destOrd="0" presId="urn:microsoft.com/office/officeart/2005/8/layout/process2"/>
    <dgm:cxn modelId="{4790F630-4FE4-4B9F-AA49-940F3229EB05}" type="presOf" srcId="{0640F569-9F4E-490F-8FD2-EF457232620D}" destId="{860789F8-C364-4900-B5A2-A3D4EC7696CE}" srcOrd="0" destOrd="0" presId="urn:microsoft.com/office/officeart/2005/8/layout/process2"/>
    <dgm:cxn modelId="{518301FA-5490-48C1-835B-6C526404BC76}" type="presOf" srcId="{8A3ADF72-C7EE-4CB4-87F1-CAC8802E6D0A}" destId="{BFF7B84E-6027-4C4A-B0AA-1BC6FA9C41BE}" srcOrd="0" destOrd="0" presId="urn:microsoft.com/office/officeart/2005/8/layout/process2"/>
    <dgm:cxn modelId="{E6C61F4B-BD25-4BFD-9F75-84052CCA94CE}" srcId="{51E6B43B-E1AA-4109-BDD4-511EE19D2136}" destId="{8A3ADF72-C7EE-4CB4-87F1-CAC8802E6D0A}" srcOrd="2" destOrd="0" parTransId="{343381F6-A64F-49F6-A5E3-C5F3DCAD320C}" sibTransId="{0640F569-9F4E-490F-8FD2-EF457232620D}"/>
    <dgm:cxn modelId="{EF326494-9894-4CFA-9C88-87EC5B3DAF7C}" type="presOf" srcId="{3A332AF3-6F7F-46A6-BE4E-C8846EF61FD0}" destId="{07EE9634-BEB1-47A4-ACF0-92380F3B7B00}" srcOrd="1" destOrd="0" presId="urn:microsoft.com/office/officeart/2005/8/layout/process2"/>
    <dgm:cxn modelId="{17CB3BB1-DA5E-4DD1-8B5F-4013CE495542}" type="presParOf" srcId="{8BA25046-A6A7-419D-8851-E532D01935DA}" destId="{9E76CB0B-0E76-4139-AC11-C17F54CC4F85}" srcOrd="0" destOrd="0" presId="urn:microsoft.com/office/officeart/2005/8/layout/process2"/>
    <dgm:cxn modelId="{0217F4B7-7E4A-4592-AB30-51DC06570B81}" type="presParOf" srcId="{8BA25046-A6A7-419D-8851-E532D01935DA}" destId="{F695340D-5189-4808-9120-938CFDFD55A7}" srcOrd="1" destOrd="0" presId="urn:microsoft.com/office/officeart/2005/8/layout/process2"/>
    <dgm:cxn modelId="{3562E700-03F6-4D76-9D73-31BF70EF23B3}" type="presParOf" srcId="{F695340D-5189-4808-9120-938CFDFD55A7}" destId="{2996D452-F9E9-478D-9720-BD3F2810E828}" srcOrd="0" destOrd="0" presId="urn:microsoft.com/office/officeart/2005/8/layout/process2"/>
    <dgm:cxn modelId="{7A5A9672-A55E-4673-9995-3D255CEFB1C3}" type="presParOf" srcId="{8BA25046-A6A7-419D-8851-E532D01935DA}" destId="{1F4EBD71-86D6-453D-822E-2C2224595569}" srcOrd="2" destOrd="0" presId="urn:microsoft.com/office/officeart/2005/8/layout/process2"/>
    <dgm:cxn modelId="{8520D8E0-0E7B-42A5-9BB9-A0EEA0E54D44}" type="presParOf" srcId="{8BA25046-A6A7-419D-8851-E532D01935DA}" destId="{9C372DE2-BB7C-4DD0-BF8C-AB7E472D7EAB}" srcOrd="3" destOrd="0" presId="urn:microsoft.com/office/officeart/2005/8/layout/process2"/>
    <dgm:cxn modelId="{E6DD1DB0-AAC3-4A04-8354-372A1FBF896B}" type="presParOf" srcId="{9C372DE2-BB7C-4DD0-BF8C-AB7E472D7EAB}" destId="{07EE9634-BEB1-47A4-ACF0-92380F3B7B00}" srcOrd="0" destOrd="0" presId="urn:microsoft.com/office/officeart/2005/8/layout/process2"/>
    <dgm:cxn modelId="{837C37AD-5AFB-4E5A-88F9-0DD025BA09A5}" type="presParOf" srcId="{8BA25046-A6A7-419D-8851-E532D01935DA}" destId="{BFF7B84E-6027-4C4A-B0AA-1BC6FA9C41BE}" srcOrd="4" destOrd="0" presId="urn:microsoft.com/office/officeart/2005/8/layout/process2"/>
    <dgm:cxn modelId="{63D16670-40DB-4CBD-9AEA-EE1A0C703B6F}" type="presParOf" srcId="{8BA25046-A6A7-419D-8851-E532D01935DA}" destId="{860789F8-C364-4900-B5A2-A3D4EC7696CE}" srcOrd="5" destOrd="0" presId="urn:microsoft.com/office/officeart/2005/8/layout/process2"/>
    <dgm:cxn modelId="{2906D6E7-4DF6-49C8-91AC-FB19D680F112}" type="presParOf" srcId="{860789F8-C364-4900-B5A2-A3D4EC7696CE}" destId="{48F60580-B5CC-4882-A52A-01C072C24B13}" srcOrd="0" destOrd="0" presId="urn:microsoft.com/office/officeart/2005/8/layout/process2"/>
    <dgm:cxn modelId="{6D9C05EB-73ED-478B-A871-9A9EABAEBACD}" type="presParOf" srcId="{8BA25046-A6A7-419D-8851-E532D01935DA}" destId="{073F8A23-4B70-4C66-832E-751CB15F6AB4}" srcOrd="6" destOrd="0" presId="urn:microsoft.com/office/officeart/2005/8/layout/process2"/>
    <dgm:cxn modelId="{41F565CB-0924-4414-AB0D-86FC452B891A}" type="presParOf" srcId="{8BA25046-A6A7-419D-8851-E532D01935DA}" destId="{6AF6CB90-5AD2-4D9E-82CD-6B82053CADB7}" srcOrd="7" destOrd="0" presId="urn:microsoft.com/office/officeart/2005/8/layout/process2"/>
    <dgm:cxn modelId="{7CF400AF-4F42-430A-9635-EA4865000705}" type="presParOf" srcId="{6AF6CB90-5AD2-4D9E-82CD-6B82053CADB7}" destId="{5558515C-D5E9-4953-8F9A-4BA41B5E7869}" srcOrd="0" destOrd="0" presId="urn:microsoft.com/office/officeart/2005/8/layout/process2"/>
    <dgm:cxn modelId="{CDD5A09A-0346-4220-BDF2-C22311132CC9}" type="presParOf" srcId="{8BA25046-A6A7-419D-8851-E532D01935DA}" destId="{D7A6B841-7597-4AF2-B518-7B110CB3D1D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B79C7-9CE1-4258-AA87-FDB2833CE8A8}">
      <dsp:nvSpPr>
        <dsp:cNvPr id="0" name=""/>
        <dsp:cNvSpPr/>
      </dsp:nvSpPr>
      <dsp:spPr>
        <a:xfrm>
          <a:off x="30800" y="3490"/>
          <a:ext cx="2444781" cy="14668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Взяточничество, принятие подарков для ускорения решения проблемы</a:t>
          </a:r>
        </a:p>
      </dsp:txBody>
      <dsp:txXfrm>
        <a:off x="30800" y="3490"/>
        <a:ext cx="2444781" cy="1466868"/>
      </dsp:txXfrm>
    </dsp:sp>
    <dsp:sp modelId="{5A4F35DF-5C8D-479F-8FA3-8F683726FB09}">
      <dsp:nvSpPr>
        <dsp:cNvPr id="0" name=""/>
        <dsp:cNvSpPr/>
      </dsp:nvSpPr>
      <dsp:spPr>
        <a:xfrm>
          <a:off x="2720059" y="3490"/>
          <a:ext cx="2444781" cy="14668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Растрата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0059" y="3490"/>
        <a:ext cx="2444781" cy="1466868"/>
      </dsp:txXfrm>
    </dsp:sp>
    <dsp:sp modelId="{207F38F4-A08B-48B4-92EF-7C5F01FD8C80}">
      <dsp:nvSpPr>
        <dsp:cNvPr id="0" name=""/>
        <dsp:cNvSpPr/>
      </dsp:nvSpPr>
      <dsp:spPr>
        <a:xfrm>
          <a:off x="5409319" y="3490"/>
          <a:ext cx="2444781" cy="14668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Мошенничество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9319" y="3490"/>
        <a:ext cx="2444781" cy="1466868"/>
      </dsp:txXfrm>
    </dsp:sp>
    <dsp:sp modelId="{96F81E05-FAE3-4DE3-ACF1-E0FA241714AB}">
      <dsp:nvSpPr>
        <dsp:cNvPr id="0" name=""/>
        <dsp:cNvSpPr/>
      </dsp:nvSpPr>
      <dsp:spPr>
        <a:xfrm>
          <a:off x="30800" y="1714837"/>
          <a:ext cx="2444781" cy="14668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Вымогательство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00" y="1714837"/>
        <a:ext cx="2444781" cy="1466868"/>
      </dsp:txXfrm>
    </dsp:sp>
    <dsp:sp modelId="{C9298260-C65A-4AB9-925E-E2022835CAAF}">
      <dsp:nvSpPr>
        <dsp:cNvPr id="0" name=""/>
        <dsp:cNvSpPr/>
      </dsp:nvSpPr>
      <dsp:spPr>
        <a:xfrm>
          <a:off x="2720059" y="1714837"/>
          <a:ext cx="2444781" cy="14668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Злоупотребление правом на рассмотрение, произвол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0059" y="1714837"/>
        <a:ext cx="2444781" cy="1466868"/>
      </dsp:txXfrm>
    </dsp:sp>
    <dsp:sp modelId="{B3EA97BB-ED6C-4C6B-AE8A-854D0C538E34}">
      <dsp:nvSpPr>
        <dsp:cNvPr id="0" name=""/>
        <dsp:cNvSpPr/>
      </dsp:nvSpPr>
      <dsp:spPr>
        <a:xfrm>
          <a:off x="5409319" y="1714837"/>
          <a:ext cx="2444781" cy="14668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Использование конфликта интересов Незаконные операции с ценными бумагами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9319" y="1714837"/>
        <a:ext cx="2444781" cy="1466868"/>
      </dsp:txXfrm>
    </dsp:sp>
    <dsp:sp modelId="{5012D63E-CC53-4285-B621-ACCCB7E89D54}">
      <dsp:nvSpPr>
        <dsp:cNvPr id="0" name=""/>
        <dsp:cNvSpPr/>
      </dsp:nvSpPr>
      <dsp:spPr>
        <a:xfrm>
          <a:off x="1375430" y="3426184"/>
          <a:ext cx="2444781" cy="14668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Получение незаконного пособия, льготы или незаконного вознаграждения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75430" y="3426184"/>
        <a:ext cx="2444781" cy="1466868"/>
      </dsp:txXfrm>
    </dsp:sp>
    <dsp:sp modelId="{96718DA2-E8D5-4E43-96B2-05D521D6A2C5}">
      <dsp:nvSpPr>
        <dsp:cNvPr id="0" name=""/>
        <dsp:cNvSpPr/>
      </dsp:nvSpPr>
      <dsp:spPr>
        <a:xfrm>
          <a:off x="4064689" y="3426184"/>
          <a:ext cx="2444781" cy="14668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Незаконные пожертвования и вклады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4689" y="3426184"/>
        <a:ext cx="2444781" cy="1466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6CB0B-0E76-4139-AC11-C17F54CC4F85}">
      <dsp:nvSpPr>
        <dsp:cNvPr id="0" name=""/>
        <dsp:cNvSpPr/>
      </dsp:nvSpPr>
      <dsp:spPr>
        <a:xfrm>
          <a:off x="0" y="4604"/>
          <a:ext cx="4199672" cy="998057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Фамилия, имя, отчество государственного гражданского служащего, заполняющего уведомление, его должность, структурное подразделение Уральского МТУ по надзору за ЯРБ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Ростехнадзора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32" y="33836"/>
        <a:ext cx="4141208" cy="939593"/>
      </dsp:txXfrm>
    </dsp:sp>
    <dsp:sp modelId="{F695340D-5189-4808-9120-938CFDFD55A7}">
      <dsp:nvSpPr>
        <dsp:cNvPr id="0" name=""/>
        <dsp:cNvSpPr/>
      </dsp:nvSpPr>
      <dsp:spPr>
        <a:xfrm rot="5400000">
          <a:off x="2008289" y="1014868"/>
          <a:ext cx="183092" cy="21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033922" y="1033177"/>
        <a:ext cx="131826" cy="128164"/>
      </dsp:txXfrm>
    </dsp:sp>
    <dsp:sp modelId="{1F4EBD71-86D6-453D-822E-2C2224595569}">
      <dsp:nvSpPr>
        <dsp:cNvPr id="0" name=""/>
        <dsp:cNvSpPr/>
      </dsp:nvSpPr>
      <dsp:spPr>
        <a:xfrm>
          <a:off x="0" y="1246785"/>
          <a:ext cx="4199672" cy="63698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 известные сведения о физическом лице, склоняющего к правонарушению (фамилия, имя, отчество, должность и т.д.).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57" y="1265442"/>
        <a:ext cx="4162358" cy="599666"/>
      </dsp:txXfrm>
    </dsp:sp>
    <dsp:sp modelId="{9C372DE2-BB7C-4DD0-BF8C-AB7E472D7EAB}">
      <dsp:nvSpPr>
        <dsp:cNvPr id="0" name=""/>
        <dsp:cNvSpPr/>
      </dsp:nvSpPr>
      <dsp:spPr>
        <a:xfrm rot="5400000">
          <a:off x="2008289" y="1895971"/>
          <a:ext cx="183092" cy="21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033922" y="1914280"/>
        <a:ext cx="131826" cy="128164"/>
      </dsp:txXfrm>
    </dsp:sp>
    <dsp:sp modelId="{BFF7B84E-6027-4C4A-B0AA-1BC6FA9C41BE}">
      <dsp:nvSpPr>
        <dsp:cNvPr id="0" name=""/>
        <dsp:cNvSpPr/>
      </dsp:nvSpPr>
      <dsp:spPr>
        <a:xfrm>
          <a:off x="0" y="2127888"/>
          <a:ext cx="4199672" cy="155079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Сущность предполагаемого правонарушения (злоупотребление должностными полномочиями, нецелевое расходование бюджетных средств, превышение должностных полномочий, присвоение полномочий должностного лица, незаконное участие в предпринимательской деятельности, получение взятки, дача взятки, служебный подлог и т.д.).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421" y="2173309"/>
        <a:ext cx="4108830" cy="1459949"/>
      </dsp:txXfrm>
    </dsp:sp>
    <dsp:sp modelId="{860789F8-C364-4900-B5A2-A3D4EC7696CE}">
      <dsp:nvSpPr>
        <dsp:cNvPr id="0" name=""/>
        <dsp:cNvSpPr/>
      </dsp:nvSpPr>
      <dsp:spPr>
        <a:xfrm rot="5400000">
          <a:off x="2008289" y="3690886"/>
          <a:ext cx="183092" cy="21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033922" y="3709195"/>
        <a:ext cx="131826" cy="128164"/>
      </dsp:txXfrm>
    </dsp:sp>
    <dsp:sp modelId="{073F8A23-4B70-4C66-832E-751CB15F6AB4}">
      <dsp:nvSpPr>
        <dsp:cNvPr id="0" name=""/>
        <dsp:cNvSpPr/>
      </dsp:nvSpPr>
      <dsp:spPr>
        <a:xfrm>
          <a:off x="0" y="3922803"/>
          <a:ext cx="4199672" cy="146009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Время, дата склонения к правонарушению.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76" y="3927079"/>
        <a:ext cx="4191120" cy="137457"/>
      </dsp:txXfrm>
    </dsp:sp>
    <dsp:sp modelId="{6AF6CB90-5AD2-4D9E-82CD-6B82053CADB7}">
      <dsp:nvSpPr>
        <dsp:cNvPr id="0" name=""/>
        <dsp:cNvSpPr/>
      </dsp:nvSpPr>
      <dsp:spPr>
        <a:xfrm rot="5400000">
          <a:off x="2008289" y="4081019"/>
          <a:ext cx="183092" cy="219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033922" y="4099328"/>
        <a:ext cx="131826" cy="128164"/>
      </dsp:txXfrm>
    </dsp:sp>
    <dsp:sp modelId="{D7A6B841-7597-4AF2-B518-7B110CB3D1D8}">
      <dsp:nvSpPr>
        <dsp:cNvPr id="0" name=""/>
        <dsp:cNvSpPr/>
      </dsp:nvSpPr>
      <dsp:spPr>
        <a:xfrm>
          <a:off x="0" y="4312936"/>
          <a:ext cx="4199672" cy="17586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Место склонения к правонарушению.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1" y="4318087"/>
        <a:ext cx="4189370" cy="165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4764F9-B0EE-45E2-A3AA-4B37DC2AB7CB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F9AE42-8841-45F4-B058-2A57586A1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4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C9B966-1A3C-4325-9042-249F936D660A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D528FE-D1B7-4F8B-8243-A3E6E19333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B3B1DC-DE54-4F18-9D25-FAA9A58BB954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59747A-979B-4F34-A6BB-D6EECDDB5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762892-C756-4BF1-AAF8-A76B228B2A6C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E7C3A9-FA08-414D-9F79-436440F08D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42D8F4-3A08-49F0-892C-25444C7AF8CA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78098D-09BD-4AE0-9616-B19C02D88E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4DC479-2C0F-4181-AC4A-13B73AC93C7D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F13EC7-ACE0-43BA-9B64-585705268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B6D511-BF9B-4523-AB0C-3ABE1C5ECED6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5D1740-C7A0-46B2-B72E-4D682476AC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84B5E1-5CA0-4525-B655-853B85B555F8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DCFFCF-9A93-4A07-8FD9-8E70F20A49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3F6520-D989-4124-9814-B000333E0424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9D3374-3994-4546-A599-9AEFDC8143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EC8064-CD37-4562-A060-0F151A16DF87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B7A081-F1E0-4C7A-9A42-5332030650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0D6935-434B-4CA6-9159-03C8B32E623C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6DD07D-3BDC-40E5-BDA2-9F16ECDDDF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15AAE2-4D40-4D74-B6A8-D0320D9DC807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977F9E-23E5-4500-9354-55ADC6993E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1E15289-5777-4EE7-B72C-57134256C04F}" type="datetimeFigureOut">
              <a:rPr lang="ru-RU" smtClean="0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52AB1E8-53F1-4CFB-A5CD-4B19D49A68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ral-nrs.gosnadzor.ru/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oleObject" Target="../embeddings/oleObject1.bin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2.xml"/><Relationship Id="rId11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microsoft.com/office/2007/relationships/diagramDrawing" Target="../diagrams/drawing2.xml"/><Relationship Id="rId4" Type="http://schemas.openxmlformats.org/officeDocument/2006/relationships/oleObject" Target="../embeddings/_________Microsoft_Word_97-20031.doc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333375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mbria" pitchFamily="18" charset="0"/>
              </a:rPr>
              <a:t> </a:t>
            </a:r>
            <a:r>
              <a:rPr lang="ru-RU" sz="1400" b="1">
                <a:latin typeface="Cambria" pitchFamily="18" charset="0"/>
              </a:rPr>
              <a:t>Уральское межрегиональное территориальное управление по надзору за ядерной и радиационной безопасностью Федеральной службы по экологическому, технологическому и атомному надзору </a:t>
            </a:r>
          </a:p>
        </p:txBody>
      </p:sp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135424" y="2132856"/>
            <a:ext cx="88566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4000" i="1" dirty="0">
              <a:latin typeface="Cambria" pitchFamily="18" charset="0"/>
            </a:endParaRPr>
          </a:p>
          <a:p>
            <a:pPr algn="ctr"/>
            <a:r>
              <a:rPr lang="ru-RU" sz="2400" b="1" dirty="0">
                <a:latin typeface="Cambria" pitchFamily="18" charset="0"/>
              </a:rPr>
              <a:t>Тема:</a:t>
            </a:r>
            <a:r>
              <a:rPr lang="ru-RU" sz="2400" dirty="0"/>
              <a:t> «</a:t>
            </a:r>
            <a:r>
              <a:rPr lang="ru-RU" altLang="ru-RU" sz="2400" b="1" dirty="0">
                <a:latin typeface="Cambria" pitchFamily="18" charset="0"/>
              </a:rPr>
              <a:t>Ответственность за коррупционные правонарушения</a:t>
            </a:r>
            <a:r>
              <a:rPr lang="ru-RU" sz="2400" b="1" dirty="0">
                <a:latin typeface="Cambria" pitchFamily="18" charset="0"/>
              </a:rPr>
              <a:t>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2916238" y="5292725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Мысин А.Б. –  руководитель Уральского МТУ по надзору за ЯРБ Ростехнадзора.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647700" y="260350"/>
            <a:ext cx="7561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i="1">
                <a:latin typeface="Cambria" pitchFamily="18" charset="0"/>
              </a:rPr>
              <a:t>В какой срок  необходимо уведомить руководителя Уральского МТУ по надзору за ЯРБ Ростехнадзора  о фактах обращения в целях склонения к совершению коррупционных правонарушений? </a:t>
            </a:r>
            <a:r>
              <a:rPr lang="ru-RU" altLang="ru-RU" sz="2000" b="1">
                <a:latin typeface="Cambria" pitchFamily="18" charset="0"/>
              </a:rPr>
              <a:t> </a:t>
            </a: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455613" y="1855788"/>
            <a:ext cx="3025775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latin typeface="Cambria" pitchFamily="18" charset="0"/>
              </a:rPr>
              <a:t>Не позднее </a:t>
            </a:r>
            <a:r>
              <a:rPr lang="ru-RU" altLang="ru-RU" sz="1400" b="1">
                <a:solidFill>
                  <a:srgbClr val="FFC000"/>
                </a:solidFill>
                <a:latin typeface="Cambria" pitchFamily="18" charset="0"/>
              </a:rPr>
              <a:t>рабочего дня, </a:t>
            </a:r>
            <a:r>
              <a:rPr lang="ru-RU" altLang="ru-RU" sz="1400" b="1">
                <a:latin typeface="Cambria" pitchFamily="18" charset="0"/>
              </a:rPr>
              <a:t>следующего за днем обращения к государственному гражданскому служащему в целях склонения его к совершению коррупционных правонарушений. </a:t>
            </a:r>
          </a:p>
          <a:p>
            <a:pPr algn="ctr"/>
            <a:r>
              <a:rPr lang="ru-RU" altLang="ru-RU" sz="1400" b="1">
                <a:latin typeface="Cambria" pitchFamily="18" charset="0"/>
              </a:rPr>
              <a:t>Уведомление может быть направлено по почте.</a:t>
            </a: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3851275" y="2716213"/>
            <a:ext cx="3960813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latin typeface="Cambria" pitchFamily="18" charset="0"/>
              </a:rPr>
              <a:t>В случае нахождения  государственного гражданского служащего в командировке, в отпуске, вне места прохождения службы уведомить </a:t>
            </a:r>
            <a:r>
              <a:rPr lang="ru-RU" altLang="ru-RU" sz="1400" b="1">
                <a:solidFill>
                  <a:srgbClr val="FFC000"/>
                </a:solidFill>
                <a:latin typeface="Cambria" pitchFamily="18" charset="0"/>
              </a:rPr>
              <a:t>в течение суток </a:t>
            </a:r>
            <a:r>
              <a:rPr lang="ru-RU" altLang="ru-RU" sz="1400" b="1">
                <a:latin typeface="Cambria" pitchFamily="18" charset="0"/>
              </a:rPr>
              <a:t>с момента появления на службе.</a:t>
            </a: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328613" y="4292600"/>
            <a:ext cx="8478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400" b="1">
                <a:latin typeface="Cambria" pitchFamily="18" charset="0"/>
              </a:rPr>
              <a:t>Государственный гражданский служащий, которому стало известно о фактах обращения к иным государственным гражданским служащим каких либо лиц в целях склонения их к совершению коррупционных правонарушений, вправе уведомлять об этом представителя нанимателя в указанном порядке.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63713" y="1341438"/>
            <a:ext cx="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76825" y="1560513"/>
            <a:ext cx="0" cy="1155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8" name="Прямоугольник 7"/>
          <p:cNvSpPr>
            <a:spLocks noChangeArrowheads="1"/>
          </p:cNvSpPr>
          <p:nvPr/>
        </p:nvSpPr>
        <p:spPr bwMode="auto">
          <a:xfrm>
            <a:off x="336550" y="5446713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Невыполнение государственным гражданским служащим должностной обязанности по уведомлению представителя нанимателя о ставших известных ему фактах коррупционных правонарушений или сокрытие таких фактов, является </a:t>
            </a:r>
            <a:r>
              <a:rPr lang="ru-RU" altLang="ru-RU" sz="1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правонарушением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, влекущим его </a:t>
            </a:r>
            <a:r>
              <a:rPr lang="ru-RU" altLang="ru-RU" sz="1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увольнение с государственной службы либо привлечение его к иным видам ответственности в соответствии с законодательством Российской Федерации.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468313" y="5013325"/>
            <a:ext cx="7724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98450" y="1222375"/>
            <a:ext cx="86153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Уведомление передается в органы прокуратуры Российской Федерации и правоохранительные органы.</a:t>
            </a:r>
          </a:p>
          <a:p>
            <a:pPr algn="just"/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Проверка сведений о случаях обращения к государственному служащему в связи с исполнением служебных обязанностей каких-либо лиц в целях склонения его к совершению коррупционных правонарушений или о ставшим известными фактах обращения к иным государственным служащим каких-либо лиц в целях склонения их к совершению коррупционных правонарушений </a:t>
            </a:r>
            <a:r>
              <a:rPr lang="ru-RU" altLang="ru-RU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проводится Прокуратурой РФ.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323850" y="0"/>
            <a:ext cx="835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Обращение гражданина, представителя организации по фактам коррупционных правонарушений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92075" y="565150"/>
            <a:ext cx="49720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Форма для заполнения обращения находится на сайте </a:t>
            </a:r>
            <a:r>
              <a:rPr lang="ru-RU" sz="1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http://ural-nrs.gosnadzor.ru</a:t>
            </a:r>
            <a:r>
              <a:rPr lang="ru-RU" sz="1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в подразделе «Формы документов, связанных с противодействием коррупции, для заполнения» раздела «Противодействие коррупции». 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2" name="Объект 1"/>
          <p:cNvGraphicFramePr>
            <a:graphicFrameLocks noChangeAspect="1"/>
          </p:cNvGraphicFramePr>
          <p:nvPr/>
        </p:nvGraphicFramePr>
        <p:xfrm>
          <a:off x="5292725" y="765175"/>
          <a:ext cx="3703638" cy="515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Документ" r:id="rId5" imgW="5925852" imgH="9169921" progId="Word.Document.12">
                  <p:embed/>
                </p:oleObj>
              </mc:Choice>
              <mc:Fallback>
                <p:oleObj name="Документ" r:id="rId5" imgW="5925852" imgH="9169921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765175"/>
                        <a:ext cx="3703638" cy="51546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92075" y="1916113"/>
            <a:ext cx="2149475" cy="585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/>
              <a:t>Фамилия, имя, отчество гражданина</a:t>
            </a:r>
            <a:endParaRPr lang="ru-RU" sz="1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2328863" y="1916113"/>
            <a:ext cx="2806700" cy="1077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/>
              <a:t>Наименование организации, фамилия, имя, отчество лица,  представляющего организацию</a:t>
            </a:r>
            <a:endParaRPr lang="ru-RU" sz="1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Прямоугольник 1"/>
          <p:cNvSpPr>
            <a:spLocks noChangeArrowheads="1"/>
          </p:cNvSpPr>
          <p:nvPr/>
        </p:nvSpPr>
        <p:spPr bwMode="auto">
          <a:xfrm>
            <a:off x="71438" y="3214688"/>
            <a:ext cx="2078037" cy="585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/>
              <a:t>Место жительства, телефон</a:t>
            </a:r>
            <a:endParaRPr lang="ru-RU" sz="1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Прямоугольник 1"/>
          <p:cNvSpPr>
            <a:spLocks noChangeArrowheads="1"/>
          </p:cNvSpPr>
          <p:nvPr/>
        </p:nvSpPr>
        <p:spPr bwMode="auto">
          <a:xfrm>
            <a:off x="2844800" y="3214688"/>
            <a:ext cx="2292350" cy="585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/>
              <a:t>Адрес организации, телефон</a:t>
            </a:r>
            <a:endParaRPr lang="ru-RU" sz="1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Прямоугольник 7"/>
          <p:cNvSpPr>
            <a:spLocks noChangeArrowheads="1"/>
          </p:cNvSpPr>
          <p:nvPr/>
        </p:nvSpPr>
        <p:spPr bwMode="auto">
          <a:xfrm>
            <a:off x="65088" y="4032250"/>
            <a:ext cx="5070475" cy="1077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/>
              <a:t>Описание обстоятельств, при которых заявителю стало известно о случаях совершения коррупционных правонарушений государственным гражданским служащим</a:t>
            </a:r>
          </a:p>
        </p:txBody>
      </p:sp>
      <p:sp>
        <p:nvSpPr>
          <p:cNvPr id="12298" name="Прямоугольник 8"/>
          <p:cNvSpPr>
            <a:spLocks noChangeArrowheads="1"/>
          </p:cNvSpPr>
          <p:nvPr/>
        </p:nvSpPr>
        <p:spPr bwMode="auto">
          <a:xfrm>
            <a:off x="104775" y="5329238"/>
            <a:ext cx="5045075" cy="830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/>
              <a:t>Подробные сведения о коррупционных правонарушениях, которые совершил государственный гражданский служащий</a:t>
            </a:r>
          </a:p>
        </p:txBody>
      </p:sp>
      <p:sp>
        <p:nvSpPr>
          <p:cNvPr id="12299" name="Прямоугольник 9"/>
          <p:cNvSpPr>
            <a:spLocks noChangeArrowheads="1"/>
          </p:cNvSpPr>
          <p:nvPr/>
        </p:nvSpPr>
        <p:spPr bwMode="auto">
          <a:xfrm>
            <a:off x="71438" y="6388100"/>
            <a:ext cx="5111750" cy="339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/>
              <a:t>Материалы, подтверждающие  обращение, при наличии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947738" y="2501900"/>
            <a:ext cx="311150" cy="7477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002088" y="2994025"/>
            <a:ext cx="323850" cy="1984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71550" y="3800475"/>
            <a:ext cx="390525" cy="2428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940175" y="3814763"/>
            <a:ext cx="431800" cy="228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328863" y="5110163"/>
            <a:ext cx="431800" cy="2190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328863" y="6221413"/>
            <a:ext cx="298450" cy="1666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6" name="Прямоугольник 1"/>
          <p:cNvSpPr>
            <a:spLocks noChangeArrowheads="1"/>
          </p:cNvSpPr>
          <p:nvPr/>
        </p:nvSpPr>
        <p:spPr bwMode="auto">
          <a:xfrm>
            <a:off x="5367338" y="5957888"/>
            <a:ext cx="3752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 обращению прилагаются все имеющиеся материалы, подтверждающие обстоятельства обращения в целях склонения государственного гражданского служащего к совершению коррупционных правонарушений.</a:t>
            </a:r>
            <a:endParaRPr lang="ru-RU" sz="1100"/>
          </a:p>
        </p:txBody>
      </p:sp>
      <p:sp>
        <p:nvSpPr>
          <p:cNvPr id="12307" name="Прямоугольник 3"/>
          <p:cNvSpPr>
            <a:spLocks noChangeArrowheads="1"/>
          </p:cNvSpPr>
          <p:nvPr/>
        </p:nvSpPr>
        <p:spPr bwMode="auto">
          <a:xfrm>
            <a:off x="92075" y="1489075"/>
            <a:ext cx="5064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Перечень сведений, содержащихся в обращении</a:t>
            </a:r>
          </a:p>
        </p:txBody>
      </p:sp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756285"/>
            <a:ext cx="370522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38113" y="188913"/>
            <a:ext cx="89058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/>
              <a:t>        </a:t>
            </a:r>
            <a:r>
              <a:rPr lang="ru-RU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Получение взятки –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получение должностным лицом лично или через посредника взятки в виде денег, ценных бумаг, иного имущества либо в виде незаконных оказания ему услуг имущественного характера, предоставления иных имущественных прав за совершение действий (бездействие) в пользу взяткодателя или представляемых им лиц, если такие действия (бездействие) входят в служебные полномочия должностного лица либо если оно в силу должностного положения может способствовать таким действиям (бездействию), а равно за  или общее покровительство или попустительство по службе (статья 290 Уголовного кодекса Российской Федерации).</a:t>
            </a:r>
            <a:r>
              <a:rPr lang="ru-RU"/>
              <a:t>   </a:t>
            </a:r>
          </a:p>
          <a:p>
            <a:pPr algn="just"/>
            <a:r>
              <a:rPr lang="ru-RU"/>
              <a:t> </a:t>
            </a:r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r>
              <a:rPr lang="ru-RU"/>
              <a:t>          </a:t>
            </a:r>
            <a:r>
              <a:rPr lang="ru-RU" b="1">
                <a:solidFill>
                  <a:srgbClr val="FFC000"/>
                </a:solidFill>
              </a:rPr>
              <a:t>Наказание </a:t>
            </a:r>
            <a:r>
              <a:rPr lang="ru-RU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/>
              <a:t>штраф в размере до одного миллиона рублей, или в размере заработной платы или иного дохода осужденного за период до двух лет, или в размере от десятикратной до пятидесятикратной суммы взятки с лишением права занимать определенные должности или заниматься определенной деятельностью на срок до трех лет, либо исправительными работами на срок от одного года до двух лет с лишением права занимать определенные должности или заниматься определенной деятельностью на срок до трех лет, либо принудительными работами на срок до пяти лет с лишением права занимать определенные должности или заниматься определенной деятельностью на срок до трех лет, либо лишением свободы на срок до трех лет со штрафом в размере от десятикратной до двадцатикратной суммы взятки или без такового.</a:t>
            </a:r>
          </a:p>
        </p:txBody>
      </p:sp>
      <p:pic>
        <p:nvPicPr>
          <p:cNvPr id="13315" name="Picture 8" descr="88cc1579d546f260-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3025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85738" y="404813"/>
            <a:ext cx="87852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C000"/>
                </a:solidFill>
              </a:rPr>
              <a:t>Получение взятки</a:t>
            </a:r>
            <a:r>
              <a:rPr lang="ru-RU">
                <a:solidFill>
                  <a:srgbClr val="FFC000"/>
                </a:solidFill>
              </a:rPr>
              <a:t> </a:t>
            </a:r>
            <a:r>
              <a:rPr lang="ru-RU"/>
              <a:t>– одно из самых опасных должностных преступлений, особенно если оно совершается группой лиц, или сопровождается вымогательством, которое заключается в получении должностным лицом преимущества и выгод за законные или незаконные действия (бездействие).</a:t>
            </a:r>
          </a:p>
          <a:p>
            <a:endParaRPr lang="ru-RU"/>
          </a:p>
          <a:p>
            <a:r>
              <a:rPr lang="ru-RU" b="1">
                <a:solidFill>
                  <a:srgbClr val="FFC000"/>
                </a:solidFill>
              </a:rPr>
              <a:t>Взяткой могут быть:</a:t>
            </a:r>
            <a:endParaRPr lang="ru-RU">
              <a:solidFill>
                <a:srgbClr val="FFC000"/>
              </a:solidFill>
            </a:endParaRPr>
          </a:p>
          <a:p>
            <a:r>
              <a:rPr lang="ru-RU" b="1">
                <a:solidFill>
                  <a:srgbClr val="FFC000"/>
                </a:solidFill>
              </a:rPr>
              <a:t>Предметы</a:t>
            </a:r>
            <a:r>
              <a:rPr lang="ru-RU"/>
              <a:t> – деньги, в том числе валюта, банковские чеки, ценные бумаги, изделия из драгоценных металлов и камней, автомашины, продукты питания, видеотехника, бытовые приборы, и другие товары, квартиры, дачи, загородные дома, гаражи, земельные участки и другая недвижимость.</a:t>
            </a:r>
          </a:p>
          <a:p>
            <a:r>
              <a:rPr lang="ru-RU" b="1">
                <a:solidFill>
                  <a:srgbClr val="FFC000"/>
                </a:solidFill>
              </a:rPr>
              <a:t>Услуги и выгоды </a:t>
            </a:r>
            <a:r>
              <a:rPr lang="ru-RU"/>
              <a:t>– лечение, ремонтные и строительные работы, санаторные и туристические путевки, поездки за границу, оплата развлечений и других расходов безвозмездно или по заниженной стоимости</a:t>
            </a:r>
          </a:p>
          <a:p>
            <a:r>
              <a:rPr lang="ru-RU" b="1">
                <a:solidFill>
                  <a:srgbClr val="FFC000"/>
                </a:solidFill>
              </a:rPr>
              <a:t>Завуалированная форма взятки</a:t>
            </a:r>
            <a:r>
              <a:rPr lang="ru-RU">
                <a:solidFill>
                  <a:srgbClr val="FFC000"/>
                </a:solidFill>
              </a:rPr>
              <a:t> </a:t>
            </a:r>
            <a:r>
              <a:rPr lang="ru-RU"/>
              <a:t>– банковская ссуда в долг или под видом погашения несуществующего долга, оплата товаров, купленных по заниженной цене, покупка товаров по завышенной цене, заключение фиктивных трудовых договоров с выплатой зарплаты взяточнику, его родственникам или друзьям, получение льготного кредита, завышение гонорара за лекции, статьи и книги, прощение долга, уменьшение арендной платы, увеличение процентных ставок по кредиту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4391025" y="602138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Статья 290. Получение взятки</a:t>
            </a:r>
          </a:p>
          <a:p>
            <a:pPr algn="ctr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Статья 291. Дача взятки</a:t>
            </a:r>
          </a:p>
        </p:txBody>
      </p:sp>
      <p:pic>
        <p:nvPicPr>
          <p:cNvPr id="2867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2"/>
          <a:stretch>
            <a:fillRect/>
          </a:stretch>
        </p:blipFill>
        <p:spPr bwMode="auto">
          <a:xfrm>
            <a:off x="1258888" y="1371600"/>
            <a:ext cx="62849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995738" y="6165850"/>
            <a:ext cx="46085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ambria" pitchFamily="18" charset="0"/>
              </a:rPr>
              <a:t>Статья 285. Злоупотребление должностными полномочиями 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>
            <a:fillRect/>
          </a:stretch>
        </p:blipFill>
        <p:spPr bwMode="auto">
          <a:xfrm>
            <a:off x="684213" y="981075"/>
            <a:ext cx="748823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4350544" y="5733256"/>
            <a:ext cx="46085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Cambria" pitchFamily="18" charset="0"/>
              </a:rPr>
              <a:t>Статья 159. Мошенничество</a:t>
            </a:r>
          </a:p>
          <a:p>
            <a:pPr algn="ctr"/>
            <a:r>
              <a:rPr lang="ru-RU" sz="1200" dirty="0"/>
              <a:t>Мошенничество, то есть хищение чужого имущества или приобретение права на чужое имущество путем обмана или злоупотребления доверием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1484313"/>
            <a:ext cx="7920038" cy="3889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6" t="21693" r="24625" b="7610"/>
          <a:stretch>
            <a:fillRect/>
          </a:stretch>
        </p:blipFill>
        <p:spPr bwMode="auto">
          <a:xfrm>
            <a:off x="1331913" y="1989138"/>
            <a:ext cx="46799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7" t="23946" r="8882" b="50169"/>
          <a:stretch>
            <a:fillRect/>
          </a:stretch>
        </p:blipFill>
        <p:spPr bwMode="auto">
          <a:xfrm>
            <a:off x="6359525" y="2579688"/>
            <a:ext cx="20891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Прямоугольник 6"/>
          <p:cNvSpPr>
            <a:spLocks noChangeArrowheads="1"/>
          </p:cNvSpPr>
          <p:nvPr/>
        </p:nvSpPr>
        <p:spPr bwMode="auto">
          <a:xfrm>
            <a:off x="3059113" y="908050"/>
            <a:ext cx="2665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mbria" pitchFamily="18" charset="0"/>
              </a:rPr>
              <a:t>Мошенничество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208714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4647"/>
            <a:ext cx="5328295" cy="340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65" y="3456218"/>
            <a:ext cx="2494322" cy="18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71247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Сроки давности</a:t>
            </a:r>
            <a:r>
              <a:rPr lang="ru-RU" sz="2000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u="sng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107950" y="1806575"/>
            <a:ext cx="8928100" cy="4052888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Статья 78 УК РФ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Лицо освобождается от уголовной ответственности, если со дня совершения преступления истекли следующие сроки: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года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после совершения преступления небольшой тяжести (макс. наказание не превышает 3 лет). Например, получение взятки менее 25 000 рублей или дача взятки до 150 000 рублей.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лет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после совершения преступления средней тяжести (макс. Наказание не превышает 5 лет за умышленное деяние). Например, посредничество во взяточничестве более 25 000 рублей, но менее 150 000 рублей.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 лет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после совершения тяжкого преступления (макс. наказание не превышает 10 лет). Например, получение взятки в размере от 25 000 рублей до 150 000 рублей.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15 лет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после совершения особо тяжкого преступления (макс. наказание свыше 10 лет). Например, получение взятки в крупном размере (более 150 000 рублей) или в особо крупном размере (более 1 000 000 рублей)</a:t>
            </a:r>
          </a:p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 txBox="1">
            <a:spLocks/>
          </p:cNvSpPr>
          <p:nvPr/>
        </p:nvSpPr>
        <p:spPr bwMode="auto">
          <a:xfrm>
            <a:off x="465138" y="1700213"/>
            <a:ext cx="83518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9pPr>
          </a:lstStyle>
          <a:p>
            <a:pPr algn="just">
              <a:buClr>
                <a:schemeClr val="tx2"/>
              </a:buClr>
              <a:buFont typeface="Wingdings 2" pitchFamily="18" charset="2"/>
              <a:buNone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Посредничество во взяточничестве (статья 291.1 УК РФ)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>
              <a:buClr>
                <a:schemeClr val="tx2"/>
              </a:buClr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непосредственная передача взятки по поручению взяткодателя или взяткополучателя либо иное способствование взяткодателю и (или) взяткополучателю в достижении либо реализации соглашения между ними о получении и даче взятки.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Наказание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 штраф в размере от двадцатикратной до сорокакратной суммы взятки с лишением права занимать определенные должности или заниматься определенной деятельностью на срок до трех лет либо лишением свободы на срок до пяти лет со штрафом в размере двадцатикратной суммы взятки.</a:t>
            </a:r>
          </a:p>
        </p:txBody>
      </p:sp>
      <p:sp>
        <p:nvSpPr>
          <p:cNvPr id="15363" name="Объект 2"/>
          <p:cNvSpPr txBox="1">
            <a:spLocks/>
          </p:cNvSpPr>
          <p:nvPr/>
        </p:nvSpPr>
        <p:spPr bwMode="auto">
          <a:xfrm>
            <a:off x="395288" y="260350"/>
            <a:ext cx="83534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9pPr>
          </a:lstStyle>
          <a:p>
            <a:pPr algn="just">
              <a:buClr>
                <a:schemeClr val="tx2"/>
              </a:buClr>
              <a:buFont typeface="Wingdings 2" pitchFamily="18" charset="2"/>
              <a:buNone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Дача взятки (статья 291 УК РФ), </a:t>
            </a:r>
          </a:p>
          <a:p>
            <a:pPr algn="just">
              <a:buClr>
                <a:schemeClr val="tx2"/>
              </a:buClr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наказывается штрафом в размере от пятнадцатикратной до тридцатикратной суммы взятки, либо принудительными работами на срок до трех лет, либо лишением свободы на срок до двух лет со штрафом в размере десятикратной суммы взятки. </a:t>
            </a:r>
          </a:p>
        </p:txBody>
      </p:sp>
      <p:sp>
        <p:nvSpPr>
          <p:cNvPr id="15364" name="Объект 2"/>
          <p:cNvSpPr txBox="1">
            <a:spLocks/>
          </p:cNvSpPr>
          <p:nvPr/>
        </p:nvSpPr>
        <p:spPr bwMode="auto">
          <a:xfrm>
            <a:off x="92075" y="6019800"/>
            <a:ext cx="89281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9pPr>
          </a:lstStyle>
          <a:p>
            <a:pPr algn="ctr">
              <a:buClr>
                <a:schemeClr val="tx2"/>
              </a:buClr>
              <a:buFont typeface="Wingdings 2" pitchFamily="18" charset="2"/>
              <a:buNone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Лицо, давшее взятку, освобождается от уголовной ответственности, если оно активно способствовало раскрытию и (или) расследованию преступления и либо имело место вымогательство взятки со стороны должностного лица, либо лицо после совершения преступления добровольно сообщило о даче взятки органу, имеющему право возбудить уголовное дело.</a:t>
            </a:r>
          </a:p>
        </p:txBody>
      </p:sp>
      <p:pic>
        <p:nvPicPr>
          <p:cNvPr id="15365" name="Picture 11" descr="12101456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4652963"/>
            <a:ext cx="2482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1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33829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Коррупция –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 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лицами.</a:t>
            </a:r>
            <a:endParaRPr lang="ru-RU" dirty="0" smtClean="0"/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0" y="5862638"/>
            <a:ext cx="89646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ctr"/>
            <a:r>
              <a:rPr lang="ru-RU" sz="1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(ст. 1 Федерального закона от 25.12.2008 № 273-ФЗ «О противодействии коррупции»)</a:t>
            </a:r>
          </a:p>
        </p:txBody>
      </p:sp>
      <p:pic>
        <p:nvPicPr>
          <p:cNvPr id="4100" name="Picture 2" descr="http://serpuhov.ru/upload/iblock/6ea/stopkor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3749675"/>
            <a:ext cx="2576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620713"/>
            <a:ext cx="8713788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400" dirty="0"/>
              <a:t>По своему усмотрению Вы можете:</a:t>
            </a:r>
          </a:p>
          <a:p>
            <a:pPr>
              <a:defRPr/>
            </a:pPr>
            <a:r>
              <a:rPr lang="ru-RU" sz="2400" dirty="0"/>
              <a:t>обратиться </a:t>
            </a:r>
            <a:r>
              <a:rPr lang="ru-RU" sz="2400" b="1" dirty="0">
                <a:solidFill>
                  <a:srgbClr val="FFC000"/>
                </a:solidFill>
              </a:rPr>
              <a:t>по телефону «горячей линии» </a:t>
            </a:r>
            <a:r>
              <a:rPr lang="ru-RU" sz="2400" dirty="0"/>
              <a:t>Уральского МТУ по надзору за ЯРБ </a:t>
            </a:r>
            <a:r>
              <a:rPr lang="ru-RU" sz="2400" dirty="0" err="1"/>
              <a:t>Ростехнадзора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(343) 362-74-93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по телефону «горячей линии»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(495) 645-89-54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телефонам доверия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/>
          </a:p>
          <a:p>
            <a:pPr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Прокуратуры Свердловской области – 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(343) 377-54-41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Главного управления Министерства внутренних дел Российской Федерации по Свердловской области – 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(343) 358-71-61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Следственного управления Следственного комитета Российской Федерации по Свердловской области – 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(343) 297-71-79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Федеральной службы безопасности Российской Федерации по Свердловской области – 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(343) 371-37-51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50825" y="620713"/>
            <a:ext cx="86423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/>
              <a:t>Направить </a:t>
            </a:r>
            <a:r>
              <a:rPr lang="ru-RU" sz="2000" b="1" dirty="0">
                <a:solidFill>
                  <a:srgbClr val="FFC000"/>
                </a:solidFill>
              </a:rPr>
              <a:t>обращение электронной почтой или почтовым отправлением</a:t>
            </a:r>
            <a:r>
              <a:rPr lang="ru-RU" sz="2000" dirty="0"/>
              <a:t>, сообщив о факте вымогательства у Вас взятки или коммерческого подкупа, при этом необходимо указать:</a:t>
            </a:r>
          </a:p>
          <a:p>
            <a:r>
              <a:rPr lang="ru-RU" sz="2000" dirty="0"/>
              <a:t>– кто из должностных лиц (фамилия, имя, отчество, должность, наименование учреждения) вымогает у вас взятку; </a:t>
            </a:r>
          </a:p>
          <a:p>
            <a:r>
              <a:rPr lang="ru-RU" sz="2000" dirty="0"/>
              <a:t>– какова сумма и характер вымогаемой взятки;</a:t>
            </a:r>
          </a:p>
          <a:p>
            <a:r>
              <a:rPr lang="ru-RU" sz="2000" dirty="0"/>
              <a:t>– за какие конкретно действия (или бездействие) у Вас вымогают взятку;</a:t>
            </a:r>
          </a:p>
          <a:p>
            <a:r>
              <a:rPr lang="ru-RU" sz="2000" dirty="0"/>
              <a:t>– в какое время, в каком месте и каким образом должна произойти непосредственная дача взятки.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600" b="1" dirty="0">
                <a:solidFill>
                  <a:srgbClr val="FFC000"/>
                </a:solidFill>
              </a:rPr>
              <a:t>Необходимо знать!</a:t>
            </a:r>
            <a:endParaRPr lang="ru-RU" sz="1600" dirty="0">
              <a:solidFill>
                <a:srgbClr val="FFC000"/>
              </a:solidFill>
            </a:endParaRPr>
          </a:p>
          <a:p>
            <a:r>
              <a:rPr lang="ru-RU" sz="1600" dirty="0"/>
              <a:t>Заведомо ложный донос, в том числе о вымогательстве взятки, рассматривается Уголовным кодексом Российской Федерации (статья 306 УК РФ) как преступление и наказывается штрафом, обязательными работами, принудительными работами, арестом, лишением свободы максимально на срок до шести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60840" cy="1744613"/>
          </a:xfrm>
        </p:spPr>
        <p:txBody>
          <a:bodyPr>
            <a:normAutofit/>
          </a:bodyPr>
          <a:lstStyle/>
          <a:p>
            <a:pPr algn="just" eaLnBrk="1" hangingPunct="1">
              <a:buClr>
                <a:srgbClr val="CF6868"/>
              </a:buClr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Уведомлений о фактах обращения в целях склонения к совершению коррупционных правонарушений государственных гражданских служащих Уральского МТУ по надзору за ЯРБ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руководителю управления и органам прокуратуры в 2015-2017 гг., январе-ноябре 2018 г. не поступало.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241956"/>
              </p:ext>
            </p:extLst>
          </p:nvPr>
        </p:nvGraphicFramePr>
        <p:xfrm>
          <a:off x="1187624" y="2204864"/>
          <a:ext cx="7488832" cy="432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59632" y="333375"/>
            <a:ext cx="7488832" cy="1223417"/>
          </a:xfrm>
        </p:spPr>
        <p:txBody>
          <a:bodyPr>
            <a:noAutofit/>
          </a:bodyPr>
          <a:lstStyle/>
          <a:p>
            <a:pPr algn="just" eaLnBrk="1" hangingPunct="1">
              <a:buClr>
                <a:srgbClr val="CF6868"/>
              </a:buClr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2015-2017 гг., январе-ноябре 2018 г.  обращений граждан, представителей организаций по фактам коррупционных правонарушений в Уральском МТУ по надзору за ЯРБ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поступало.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282683"/>
              </p:ext>
            </p:extLst>
          </p:nvPr>
        </p:nvGraphicFramePr>
        <p:xfrm>
          <a:off x="1115617" y="1772816"/>
          <a:ext cx="7693422" cy="442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3" y="980728"/>
            <a:ext cx="7488832" cy="547260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В Уральском МТУ по надзору за ЯРБ Ростехнадзора  организована работа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телефона </a:t>
            </a:r>
            <a:r>
              <a:rPr lang="ru-RU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«горячей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линии»,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которая осуществляется в целях: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обеспечения соблюдения государственными гражданскими служащими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антикоррупционного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поведения, а также своевременного пресечения случаев коррупционного поведения со стороны государственных гражданских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служащих;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оперативного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реагирования на факты коррупционных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проявлений,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изложенные в сообщениях граждан и юридических лиц.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 2" charset="2"/>
              <a:buChar char=""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79388" y="404664"/>
            <a:ext cx="8785225" cy="6264424"/>
          </a:xfrm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Телефон «горячей линии»</a:t>
            </a:r>
            <a:endParaRPr lang="ru-RU" sz="3200" dirty="0" smtClean="0">
              <a:solidFill>
                <a:schemeClr val="accent3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для приема сообщений граждан и юридических лиц по фактам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коррупции в Уральском МТУ по надзору за ЯРБ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Ростехнадзора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(343) 362-74-81</a:t>
            </a: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ru-RU" sz="800" dirty="0" smtClean="0">
              <a:latin typeface="+mj-lt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 	</a:t>
            </a:r>
            <a:r>
              <a:rPr lang="ru-RU" b="1" dirty="0" smtClean="0">
                <a:latin typeface="+mj-lt"/>
                <a:cs typeface="Times New Roman" pitchFamily="18" charset="0"/>
              </a:rPr>
              <a:t>Телефон «горячей линии» Уральского МТУ по надзору за ЯРБ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Ростехнадзора</a:t>
            </a:r>
            <a:r>
              <a:rPr lang="ru-RU" b="1" dirty="0" smtClean="0">
                <a:latin typeface="+mj-lt"/>
                <a:cs typeface="Times New Roman" pitchFamily="18" charset="0"/>
              </a:rPr>
              <a:t> предназначен для обеспечения гражданам и юридическим лицам возможности сообщать о фактах коррупции в Уральском МТУ по надзору за ЯРБ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Ростехнадзора</a:t>
            </a:r>
            <a:r>
              <a:rPr lang="ru-RU" b="1" dirty="0" smtClean="0">
                <a:latin typeface="+mj-lt"/>
                <a:cs typeface="Times New Roman" pitchFamily="18" charset="0"/>
              </a:rPr>
              <a:t>, а именно: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лиц, либо незаконное предоставление такой выгоды указанному лицу другими физическими лицами.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endParaRPr lang="ru-RU" sz="1700" dirty="0" smtClean="0">
              <a:latin typeface="+mj-lt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lang="ru-RU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 случае отказа заявителя от сообщения своих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персональных данных звонок считается анонимным и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рассмотрению не подлежит.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F:\тел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77296"/>
            <a:ext cx="2267744" cy="198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488832" cy="4680519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Уральское МТУ по надзору за ЯРБ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Ростехнадзора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каждый первый четверг месяца</a:t>
            </a: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с 9 часов 00 минут до 17 часов 00 минут</a:t>
            </a: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проводит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«ПРЯМУЮ ЛИНИЮ»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b="1" dirty="0" smtClean="0">
                <a:latin typeface="+mj-lt"/>
                <a:cs typeface="Times New Roman" pitchFamily="18" charset="0"/>
              </a:rPr>
              <a:t>с гражданами по вопросам антикоррупционного просвещения, отнесенным к сфере деятельности Уральского МТУ но надзору за ЯРБ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Ростехнадзора</a:t>
            </a:r>
            <a:r>
              <a:rPr lang="ru-RU" b="1" dirty="0" smtClean="0">
                <a:latin typeface="+mj-lt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  телефону «горячей линии» - (343) 362-74-81. 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547665" y="2492375"/>
            <a:ext cx="69127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+mj-lt"/>
              </a:rPr>
              <a:t>	</a:t>
            </a:r>
            <a:endParaRPr lang="ru-RU" sz="4000" dirty="0">
              <a:latin typeface="+mj-lt"/>
              <a:cs typeface="Times New Roman" pitchFamily="18" charset="0"/>
            </a:endParaRPr>
          </a:p>
          <a:p>
            <a:pPr algn="ctr"/>
            <a:r>
              <a:rPr lang="ru-RU" sz="4000" b="1" i="1" dirty="0">
                <a:latin typeface="+mj-lt"/>
                <a:cs typeface="Times New Roman" pitchFamily="18" charset="0"/>
              </a:rPr>
              <a:t>СПАСИБО ЗА ВНИМАНИЕ!!!</a:t>
            </a:r>
          </a:p>
          <a:p>
            <a:pPr algn="just"/>
            <a:endParaRPr lang="ru-RU" sz="4000" dirty="0">
              <a:latin typeface="+mj-lt"/>
            </a:endParaRPr>
          </a:p>
          <a:p>
            <a:pPr algn="just"/>
            <a:endParaRPr lang="ru-RU" sz="40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476673"/>
            <a:ext cx="71247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Конфликт интересов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306766" cy="43746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Под конфликтом интересов в настоящем Федеральном законе понимается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5862638"/>
            <a:ext cx="89646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ctr"/>
            <a:r>
              <a:rPr lang="ru-RU" sz="1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(ст. </a:t>
            </a:r>
            <a:r>
              <a:rPr lang="ru-RU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 </a:t>
            </a:r>
            <a:r>
              <a:rPr lang="ru-RU" sz="1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Федерального закона от 25.12.2008 № 273-ФЗ «О противодействии коррупции»)</a:t>
            </a:r>
          </a:p>
        </p:txBody>
      </p:sp>
    </p:spTree>
    <p:extLst>
      <p:ext uri="{BB962C8B-B14F-4D97-AF65-F5344CB8AC3E}">
        <p14:creationId xmlns:p14="http://schemas.microsoft.com/office/powerpoint/2010/main" val="22234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404665"/>
            <a:ext cx="71247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Конфликт интересов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4968552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части 1 настоящей статьи под личной заинтересованностью понимается 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(преимуществ) лицом, указанным в части 1 настоящей статьи, и (или) состоящими с ним в близком родстве или свойстве лицами (родителями, супругами, детьми, братьями, сестрами, а также братьями, сестрами, родителями, детьми супругов и супругами детей), гражданами или организациями, с которыми лицо, указанное в части 1 настоящей статьи, и (или) лица, состоящие с ним в близком родстве или свойстве, связаны имущественными, корпоративными или иными близкими отношениями.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57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9539135"/>
              </p:ext>
            </p:extLst>
          </p:nvPr>
        </p:nvGraphicFramePr>
        <p:xfrm>
          <a:off x="863613" y="1268760"/>
          <a:ext cx="788490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332656"/>
            <a:ext cx="7632898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Формы коррупционных проявлений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755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Основные виды преступлений коррупционной  направленности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267" name="Содержимое 4"/>
          <p:cNvSpPr>
            <a:spLocks noGrp="1"/>
          </p:cNvSpPr>
          <p:nvPr>
            <p:ph idx="1"/>
          </p:nvPr>
        </p:nvSpPr>
        <p:spPr>
          <a:xfrm>
            <a:off x="395288" y="908050"/>
            <a:ext cx="8374062" cy="4897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коммерческий подкуп (ст. 204 УК РФ)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злоупотребление должностными полномочиями (ст. 285 УК РФ)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превышение должностных полномочий(ст. 286 УК РФ);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незаконное участие в предпринимательской деятельности (ст.289 УК РФ)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получение взятки (ст. 290 УК РФ)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дача взятки (ст. 291 УК РФ)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посредничество во взяточничестве (ст. 291.1 УК РФ)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служебный подлог (ст. 292 УК РФ)</a:t>
            </a:r>
          </a:p>
          <a:p>
            <a:pPr>
              <a:buFontTx/>
              <a:buNone/>
              <a:defRPr/>
            </a:pPr>
            <a:endParaRPr lang="ru-RU" dirty="0" smtClean="0"/>
          </a:p>
        </p:txBody>
      </p:sp>
      <p:pic>
        <p:nvPicPr>
          <p:cNvPr id="6148" name="Рисунок 3" descr="УК РФ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644900"/>
            <a:ext cx="2268537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0" y="1484313"/>
            <a:ext cx="89296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Ответственность за получение, дачу взятки, посредничество во взяточничестве наступает независимо от времени получения должностным лицом взятки – 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до или после совершения им действий (бездействия) по службе в пользу взяткодателя или представляемых им лиц, а также независимо от того, были ли указанные действия (бездействие) заранее обусловлены взяткой или договоренностью с должностным лицом о передаче за их совершение взятки.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088" y="568325"/>
            <a:ext cx="72009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Уголовная ответственность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792162"/>
          </a:xfrm>
        </p:spPr>
        <p:txBody>
          <a:bodyPr/>
          <a:lstStyle/>
          <a:p>
            <a:pPr algn="ctr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Статья 9 Федерального закона РФ от 25 декабря 2008 года № 273-ФЗ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 противодействии коррупции»</a:t>
            </a: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107950" y="981075"/>
            <a:ext cx="8712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500" dirty="0"/>
              <a:t>Обязанность государственных и муниципальных служащих уведомлять об обращениях в целях склонения к совершению коррупционных правонарушений </a:t>
            </a:r>
          </a:p>
          <a:p>
            <a:pPr algn="just"/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1. Государственный или муниципальный служащий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 уведомлять 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представителя нанимателя (работодателя), органы прокуратуры или другие государственные органы обо всех случаях обращения к нему каких-либо лиц в целях склонения его к совершению коррупционных правонарушений.</a:t>
            </a:r>
          </a:p>
          <a:p>
            <a:pPr algn="just"/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2. Уведомление о фактах обращения в целях склонения к совершению коррупционных правонарушений, за исключением случаев, когда по данным фактам проведена или проводится проверка, является должностной (служебной) обязанностью государственного или муниципального служащего.</a:t>
            </a:r>
          </a:p>
          <a:p>
            <a:pPr algn="just"/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3. Невыполнение государственным или муниципальным служащим должностной (служебной) обязанности, предусмотренной частью 1 настоящей статьи,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правонарушением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, влекущим его увольнение с государственной или муниципальной службы либо привлечение его к иным видам ответственности в соответствии с законодательством Российской Федерации.</a:t>
            </a:r>
          </a:p>
          <a:p>
            <a:pPr algn="just"/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4. Государственный или муниципальный служащий, уведомивший представителя нанимателя (работодателя), органы прокуратуры или другие государственные органы о фактах обращения в целях склонения его к совершению коррупционного правонарушения, о фактах совершения другими государственными или муниципальными служащими коррупционных правонарушений, непредставления сведений либо представления заведомо недостоверных или неполных сведений о доходах, об имуществе и обязательствах имущественного характера,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находится под защитой государства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 в соответствии с законодательством Российской Федерации.</a:t>
            </a:r>
          </a:p>
          <a:p>
            <a:pPr algn="just"/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5. Порядок уведомления представителя нанимателя (работодателя) о фактах обращения в целях склонения </a:t>
            </a:r>
            <a:r>
              <a:rPr lang="ru-RU" altLang="ru-RU" sz="1500" dirty="0"/>
              <a:t>государственного или муниципального служащего к совершению коррупционных правонарушений, перечень сведений, содержащихся в уведомлениях, организация проверки этих сведений и порядок регистрации уведомлений определяются представителем нанимателя (работодателем).</a:t>
            </a:r>
            <a:endParaRPr lang="ru-RU" alt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Объект 87"/>
          <p:cNvGraphicFramePr>
            <a:graphicFrameLocks noChangeAspect="1"/>
          </p:cNvGraphicFramePr>
          <p:nvPr/>
        </p:nvGraphicFramePr>
        <p:xfrm>
          <a:off x="4892675" y="636588"/>
          <a:ext cx="3794125" cy="510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Document" r:id="rId4" imgW="6081711" imgH="9376371" progId="Word.Document.8">
                  <p:embed/>
                </p:oleObj>
              </mc:Choice>
              <mc:Fallback>
                <p:oleObj name="Document" r:id="rId4" imgW="6081711" imgH="9376371" progId="Word.Document.8">
                  <p:embed/>
                  <p:pic>
                    <p:nvPicPr>
                      <p:cNvPr id="0" name="Объект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636588"/>
                        <a:ext cx="3794125" cy="51038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4738688" y="5805488"/>
            <a:ext cx="4103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Уведомление представить работнику отдела кадров и правовой работы, ответственному за работу по профилактике коррупционных и иных правонарушений.</a:t>
            </a:r>
          </a:p>
          <a:p>
            <a:pPr algn="just"/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К уведомлению прилагаются все имеющиеся материалы, подтверждающие обстоятельства обращения в целях склонения государственного гражданского служащего к совершению коррупционных правонарушений.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76757819"/>
              </p:ext>
            </p:extLst>
          </p:nvPr>
        </p:nvGraphicFramePr>
        <p:xfrm>
          <a:off x="398094" y="1754622"/>
          <a:ext cx="4199672" cy="449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1521" y="332656"/>
            <a:ext cx="4400648" cy="1169551"/>
          </a:xfrm>
          <a:prstGeom prst="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сведений, содержащихся в уведомлении руководителя управления о фактах обращения в целях склонения государственного гражданского служащего к совершению коррупционных правонарушений</a:t>
            </a:r>
          </a:p>
        </p:txBody>
      </p:sp>
      <p:grpSp>
        <p:nvGrpSpPr>
          <p:cNvPr id="9222" name="Группа 8"/>
          <p:cNvGrpSpPr>
            <a:grpSpLocks/>
          </p:cNvGrpSpPr>
          <p:nvPr/>
        </p:nvGrpSpPr>
        <p:grpSpPr bwMode="auto">
          <a:xfrm>
            <a:off x="2395599" y="1502207"/>
            <a:ext cx="242888" cy="252413"/>
            <a:chOff x="1947910" y="439043"/>
            <a:chExt cx="303850" cy="253208"/>
          </a:xfrm>
        </p:grpSpPr>
        <p:sp>
          <p:nvSpPr>
            <p:cNvPr id="10" name="Стрелка вправо 9"/>
            <p:cNvSpPr/>
            <p:nvPr/>
          </p:nvSpPr>
          <p:spPr>
            <a:xfrm rot="5400000">
              <a:off x="1973231" y="413722"/>
              <a:ext cx="253208" cy="3038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2008362" y="439043"/>
              <a:ext cx="182947" cy="176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/>
            </a:p>
          </p:txBody>
        </p:sp>
      </p:grp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31" y="548680"/>
            <a:ext cx="3810000" cy="525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3900</TotalTime>
  <Words>2197</Words>
  <Application>Microsoft Office PowerPoint</Application>
  <PresentationFormat>Экран (4:3)</PresentationFormat>
  <Paragraphs>151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Солнцестояние</vt:lpstr>
      <vt:lpstr>Document</vt:lpstr>
      <vt:lpstr>Документ</vt:lpstr>
      <vt:lpstr>Презентация PowerPoint</vt:lpstr>
      <vt:lpstr>Презентация PowerPoint</vt:lpstr>
      <vt:lpstr>Конфликт интересов</vt:lpstr>
      <vt:lpstr>Конфликт интересов</vt:lpstr>
      <vt:lpstr>Презентация PowerPoint</vt:lpstr>
      <vt:lpstr>Основные виды преступлений коррупционной  направленности:</vt:lpstr>
      <vt:lpstr>Презентация PowerPoint</vt:lpstr>
      <vt:lpstr>Статья 9 Федерального закона РФ от 25 декабря 2008 года № 273-ФЗ  «О противодействии коррупции»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давности </vt:lpstr>
      <vt:lpstr>Презентация PowerPoint</vt:lpstr>
      <vt:lpstr>Презентация PowerPoint</vt:lpstr>
      <vt:lpstr>Презентация PowerPoint</vt:lpstr>
      <vt:lpstr>Уведомлений о фактах обращения в целях склонения к совершению коррупционных правонарушений государственных гражданских служащих Уральского МТУ по надзору за ЯРБ Ростехнадзора к руководителю управления и органам прокуратуры в 2015-2017 гг., январе-ноябре 2018 г. не поступало. </vt:lpstr>
      <vt:lpstr>В 2015-2017 гг., январе-ноябре 2018 г.  обращений граждан, представителей организаций по фактам коррупционных правонарушений в Уральском МТУ по надзору за ЯРБ Ростехнадзора не поступало.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Мысин Александр Борисович</cp:lastModifiedBy>
  <cp:revision>342</cp:revision>
  <cp:lastPrinted>2018-03-19T07:59:53Z</cp:lastPrinted>
  <dcterms:created xsi:type="dcterms:W3CDTF">2011-10-11T18:07:47Z</dcterms:created>
  <dcterms:modified xsi:type="dcterms:W3CDTF">2018-11-26T12:05:31Z</dcterms:modified>
</cp:coreProperties>
</file>